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  <p:sldMasterId id="2147483883" r:id="rId2"/>
    <p:sldMasterId id="2147483895" r:id="rId3"/>
    <p:sldMasterId id="2147483907" r:id="rId4"/>
    <p:sldMasterId id="2147483919" r:id="rId5"/>
    <p:sldMasterId id="2147483931" r:id="rId6"/>
    <p:sldMasterId id="2147483943" r:id="rId7"/>
    <p:sldMasterId id="2147484177" r:id="rId8"/>
    <p:sldMasterId id="2147484189" r:id="rId9"/>
  </p:sldMasterIdLst>
  <p:notesMasterIdLst>
    <p:notesMasterId r:id="rId76"/>
  </p:notesMasterIdLst>
  <p:sldIdLst>
    <p:sldId id="644" r:id="rId10"/>
    <p:sldId id="645" r:id="rId11"/>
    <p:sldId id="646" r:id="rId12"/>
    <p:sldId id="647" r:id="rId13"/>
    <p:sldId id="648" r:id="rId14"/>
    <p:sldId id="649" r:id="rId15"/>
    <p:sldId id="650" r:id="rId16"/>
    <p:sldId id="651" r:id="rId17"/>
    <p:sldId id="652" r:id="rId18"/>
    <p:sldId id="690" r:id="rId19"/>
    <p:sldId id="653" r:id="rId20"/>
    <p:sldId id="654" r:id="rId21"/>
    <p:sldId id="655" r:id="rId22"/>
    <p:sldId id="657" r:id="rId23"/>
    <p:sldId id="658" r:id="rId24"/>
    <p:sldId id="659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67" r:id="rId33"/>
    <p:sldId id="668" r:id="rId34"/>
    <p:sldId id="669" r:id="rId35"/>
    <p:sldId id="691" r:id="rId36"/>
    <p:sldId id="671" r:id="rId37"/>
    <p:sldId id="672" r:id="rId38"/>
    <p:sldId id="673" r:id="rId39"/>
    <p:sldId id="674" r:id="rId40"/>
    <p:sldId id="675" r:id="rId41"/>
    <p:sldId id="676" r:id="rId42"/>
    <p:sldId id="677" r:id="rId43"/>
    <p:sldId id="678" r:id="rId44"/>
    <p:sldId id="680" r:id="rId45"/>
    <p:sldId id="681" r:id="rId46"/>
    <p:sldId id="682" r:id="rId47"/>
    <p:sldId id="683" r:id="rId48"/>
    <p:sldId id="684" r:id="rId49"/>
    <p:sldId id="685" r:id="rId50"/>
    <p:sldId id="686" r:id="rId51"/>
    <p:sldId id="687" r:id="rId52"/>
    <p:sldId id="688" r:id="rId53"/>
    <p:sldId id="692" r:id="rId54"/>
    <p:sldId id="693" r:id="rId55"/>
    <p:sldId id="694" r:id="rId56"/>
    <p:sldId id="695" r:id="rId57"/>
    <p:sldId id="696" r:id="rId58"/>
    <p:sldId id="697" r:id="rId59"/>
    <p:sldId id="698" r:id="rId60"/>
    <p:sldId id="699" r:id="rId61"/>
    <p:sldId id="700" r:id="rId62"/>
    <p:sldId id="701" r:id="rId63"/>
    <p:sldId id="702" r:id="rId64"/>
    <p:sldId id="703" r:id="rId65"/>
    <p:sldId id="704" r:id="rId66"/>
    <p:sldId id="705" r:id="rId67"/>
    <p:sldId id="706" r:id="rId68"/>
    <p:sldId id="707" r:id="rId69"/>
    <p:sldId id="708" r:id="rId70"/>
    <p:sldId id="709" r:id="rId71"/>
    <p:sldId id="710" r:id="rId72"/>
    <p:sldId id="711" r:id="rId73"/>
    <p:sldId id="712" r:id="rId74"/>
    <p:sldId id="713" r:id="rId75"/>
  </p:sldIdLst>
  <p:sldSz cx="9906000" cy="6858000" type="A4"/>
  <p:notesSz cx="6858000" cy="9144000"/>
  <p:defaultTextStyle>
    <a:defPPr>
      <a:defRPr lang="ko-KR"/>
    </a:defPPr>
    <a:lvl1pPr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FFFF99"/>
    <a:srgbClr val="99CCFF"/>
    <a:srgbClr val="3366FF"/>
    <a:srgbClr val="6699FF"/>
    <a:srgbClr val="FFCC66"/>
    <a:srgbClr val="FFCC00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59" autoAdjust="0"/>
  </p:normalViewPr>
  <p:slideViewPr>
    <p:cSldViewPr>
      <p:cViewPr>
        <p:scale>
          <a:sx n="75" d="100"/>
          <a:sy n="75" d="100"/>
        </p:scale>
        <p:origin x="-1548" y="-810"/>
      </p:cViewPr>
      <p:guideLst>
        <p:guide orient="horz" pos="2160"/>
        <p:guide orient="horz" pos="754"/>
        <p:guide orient="horz" pos="119"/>
        <p:guide orient="horz" pos="4156"/>
        <p:guide orient="horz" pos="1094"/>
        <p:guide pos="3120"/>
        <p:guide pos="262"/>
        <p:guide pos="5978"/>
        <p:guide pos="512"/>
        <p:guide pos="57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6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E279879E-0DA9-4143-8175-18F97DC28D43}" type="datetimeFigureOut">
              <a:rPr lang="ko-KR" altLang="en-US"/>
              <a:pPr>
                <a:defRPr/>
              </a:pPr>
              <a:t>2016-04-27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D068F1AA-EDD1-4AAD-A130-F8338A5BFB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200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040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05ACAD2-F66A-4B73-8788-5ADF5D317CC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962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7CC3D27-FD0A-4C3D-805A-C471BBF9F71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064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AB0A595-CAB3-4C9A-9DA9-398F8196AE07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166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9EFF527-D110-4C25-A130-50089A1EA6A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269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AB86863-6DF8-4558-A6AC-A87F716E09E6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371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7ECB6CB-1A5B-47A5-9206-8A24E510EE2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474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380127C-0FE1-4AB8-B59F-9D8AF7741DE8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576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A0DFAE1-05FD-4957-9934-A6B7497CC371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678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A4106AC-A99A-406F-9E9F-73751A4AC92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781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05540D1-FD12-4942-BF3A-CF7B678327D7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883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73F81C1-CC6B-4BC6-B654-8B22E77F855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142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9BA37ED5-6D11-44B7-9304-076F561CEF5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986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EC879F1-EE9A-42E9-9BB7-2FFF1E6F28A4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08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9F7AB7A-315E-4223-B258-6DA9C78ACF4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190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E6E2A66-AC60-497C-8AE7-FC8E1DD57FE8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293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E3EC010-D2AF-4FAF-B036-BDA4C1953D60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395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7B05C3A-C3E4-45F0-8242-F22CACD8AB40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49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3AAE04C8-D58D-4CAF-A27E-1AA450083F16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600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B4B5F8A-42CC-47E6-AA31-2CE10381A87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702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5E9B1CC5-9652-451D-A79C-007A9597443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805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30D29F6-F18B-4CC4-84FD-2854AA279BB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907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C179D914-E8D0-4216-A514-9DC2D3D33C67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245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2BFBAC0-3FC4-4D69-96C0-31D3FA0951A4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010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A96906B-F160-482F-9BF1-2B408E1E6FE8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11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B733DE9-7718-40A2-8C67-44E61B35E53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214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54333ECB-F4C6-42D0-BA67-CC443C90626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31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EE04D78-0FBE-47F9-8DC4-B33D876C275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419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C1AA6CA-4A90-491E-94E1-74B9D04A39B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522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254CAB4-C9C1-4C22-B8A4-F41A3720A541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624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0093DC8-0863-40C4-ACAB-CC3F07AC5C41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726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FD8299A-892B-43B8-8184-0818DFC6D48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829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966CD751-65C5-42E5-A942-7106BBE250E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931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7BFC685B-91CE-47FA-BA98-C9374C708FB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347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2924D3B-BF5A-41F2-ACE1-BD554153489B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034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2AE174C-DD7E-47FE-A404-BABEC18C314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9440DC7-5F11-4623-94B6-081087FCA4B0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310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7D00993-7918-424D-B67C-0C09A24313C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413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BF8E925-226E-4E66-9BAE-F497A9CFC7C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515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7F1854D0-65D4-4AE5-8C99-337EB06DC0B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61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DC90608-0BDD-4598-8B7D-30113BA75841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720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C6C16C1-E371-4F39-85B8-144B32D2B57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822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2EE5289-E9A2-46A1-8B6B-4F05B19B37B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925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56B01CD-8A8B-495F-B532-ECECEC301B30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027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9E03B7-A7E2-4A5A-B394-581450F833E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450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A32B28E-B882-4B6E-B8C0-BAA61FC82DF0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130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03604EF-73AE-41BB-81A3-8F0982652CE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9D639DEB-2F77-4052-A479-F8061A523F4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334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D3F78518-24F9-4CAC-BFB1-55228AEF1E9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43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11306C1-D028-41B2-BD13-F6E56041CBE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539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326D0AA-36CD-493A-A0F3-E765A1123D97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642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A99CF2D8-FE93-4FD3-898E-2A989A4A2AE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744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217E626-DB48-41F5-A1B5-7E1BEC925106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846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F9C7DBA-FFA9-458B-A60A-EED25BC4108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949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99BBFC7-F54C-4E4F-9CB7-62C0F577F51E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2051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B2CD632-7281-47B3-A26D-B3E1DF68F17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55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087C4E0C-760B-40E1-BB3A-CBABA25118D1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2154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6B7F7A0-6CCF-4611-B96E-E525568C5008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654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E5419FC1-33DB-41E7-B048-989FEFF61AF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75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98B2FB0-CFF6-4EC5-8901-CF85B58AC7C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859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7012895-AE6B-4A67-9A31-10EE3EEE8A6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98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038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3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/>
          </p:spPr>
          <p:txBody>
            <a:bodyPr wrap="none" lIns="144000" rIns="144000" anchor="ctr"/>
            <a:lstStyle/>
            <a:p>
              <a:pPr marL="825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en-US" altLang="ko-KR" sz="1500" b="0" dirty="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b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 b="0">
                <a:solidFill>
                  <a:srgbClr val="000000"/>
                </a:solidFill>
              </a:rPr>
              <a:t>- </a:t>
            </a:r>
            <a:fld id="{D8229318-82E5-4D2F-A3BA-2BC57308161C}" type="slidenum">
              <a:rPr lang="en-US" sz="1800" b="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‹#›</a:t>
            </a:fld>
            <a:r>
              <a:rPr lang="en-US" sz="1800" b="0">
                <a:solidFill>
                  <a:srgbClr val="000000"/>
                </a:solidFill>
              </a:rPr>
              <a:t> - </a:t>
            </a:r>
            <a:endParaRPr lang="en-US" sz="1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1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876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95DF9ED-CDED-49AA-A874-588A825601B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647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2ACAC11-5DC9-4B34-B7CA-4FF796CACAC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1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DC096AE-17DA-4430-9AB2-9D02E80F246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18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48DB0D0-BA79-4333-A5F9-BC4A3E73672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8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993A397-350D-47B2-9E66-927243335AC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54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F94A60C-067A-4A2F-92F3-1A2813ABAEC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20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AFD8635-D14B-4A68-AE91-48D36788F1D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944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20EE109-C9FC-442D-87D6-54B9A73219D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4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15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65C3CAE-3BC1-4DD4-A57D-0FF36C473DE1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37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2736EB5-12BF-4C0B-B0C0-5AF04C4CC51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37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602B723-2E86-402C-9A0F-CDF1B6D9959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2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080DDE8B-B346-4DE3-B19B-BC4FE30D9D2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574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82467AA-68A1-4F30-83D2-7AA59E4C5BF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39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DF8C883-B769-4E56-80D8-B7B6E17E81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52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F83DEC1-CAA1-44B3-87A2-E2066A422E4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59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42AF7C5-63CF-4678-8CFA-182CC0380E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352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105F4DA-442E-4281-A5F5-9AFA3CB8C7F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114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1CB44A54-8791-4392-9320-8B386818C0B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2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2424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0B712C7-320F-4829-B5F1-FECCC200EA4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67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433CFE9-C45F-41B4-BB13-E93E614242B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94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50082B1-6998-4046-9931-084D0ECFAB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44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A0D8704-2DE3-4F1E-93D4-22D95120373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897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0D9A221-D704-4368-9816-EBFF0E1CCBD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8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F33BD82F-8A02-4590-95E5-4393D8F07BC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952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A7B07D9-10A4-49B3-97CD-BF9CB99CFB0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107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48DAC4D-9D10-4B11-BBB5-8D14752263E1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082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3B0FA86-44D0-48D4-9061-6A6A2E5D5F7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0027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929C3565-B0E2-4270-98A4-00A88533B8AE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39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863B3D8-ACDF-492D-A3D1-C9BD29F1B9B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321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030BA63-4034-48CE-8B3A-F80B081B5BD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70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38E1E8A-01DB-4240-8E9C-8FEFF761A70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52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655F023-5F88-4E19-A286-7594CAF1F4C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58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E9466BF-B6FE-4A2F-9A1C-13CE30D765B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960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076A5D3F-9236-42E2-970F-F490F79BEFA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345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E2BB3AD-57E7-404C-9B31-93ED39F829E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641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6C17A33-6A68-4022-8216-21DFD71C5A6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725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9D917F72-4AEA-4B24-9D3E-849F4CC816B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202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9E1600C-B99C-4A45-84E3-24CA94093D5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18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8294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4A4EB32-F2AF-458D-8682-8E97D195459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6958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242DC35-1FC5-4F86-97B8-A16FAADA4F9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683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7733348-3156-4B2C-BA57-228BB6B30EA1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561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9A9F422B-6114-47BE-8BDB-9A4CE74152F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107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FFF61823-3457-40FC-80E4-0694C9BE7DE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678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F060E05-989E-44E5-8D6B-A5E037E644B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693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273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383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213678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8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385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1251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305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2789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80280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963395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8691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5942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4B71C56-430F-4D6A-AA17-A92743370C3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92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0ABBE010-0A1D-4799-9DB0-A21BB6ABD90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73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F344A2C-A057-4B4B-B9BC-D67A81F5267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22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2885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4D643B6-56C9-4016-BF77-8F4414199C5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405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FF155BE-B7BE-4959-9A13-495C023E070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840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197141B-9DFD-4D3C-BA9B-8C9E9690604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061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488840F-D02C-40F8-9AB1-674DA2CD433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68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3487760-7456-4227-96E2-88E466FD265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620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3685AD83-CC38-477C-981A-312E8B96BAEE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147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8FAB27C-721F-489F-BC5C-50AE09566E1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139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E5CC8CA-78D0-4D48-B270-6CC9A5A3A87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6025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D40CF7E-0295-4B1A-AD79-2D7DCAC9484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54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0FBD568-E469-4DD0-AE22-9879C3937BF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1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010625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D1D654E-335F-4A56-A203-E6230B7116D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8163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904BB616-08B1-41A2-8CEC-723E6D5A9CA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07068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7CE4597-AF4E-4CB2-AE4D-848EFDE0007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627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65F1E03-5221-49FD-AA7B-4A461649A44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590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5BF9F23-FA47-4349-845F-34CF55FB00F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81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41E88FF-EA68-4657-8146-6401D736D51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339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B7CB6B6-AFDE-4E88-977F-CD43FA14350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867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DBF01FD6-789B-46AE-9790-9A324CA6CA1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045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603F874-8F79-4573-9A67-3D10A8394EE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535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84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2341283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404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190830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014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3975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7575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7614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485578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498819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2131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46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7175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171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7172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919BA28A-D3DF-40DB-A7C0-09E835DD3B71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7174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8199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5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819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25DB9FE-4DBD-42A2-890F-2211A25E202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819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9223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219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9220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EB2D1A01-E4C6-4302-BED8-827E70FA728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9222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10247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243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44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44D96F20-5F75-460D-94E0-024C3E7D35A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10246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  <p:sldLayoutId id="2147484075" r:id="rId10"/>
    <p:sldLayoutId id="2147484076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12295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291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2292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1F8346F1-1DB1-4880-B0DD-6B1B1D06ED5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12294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13319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15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331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93649552-5AFC-4A5B-93C9-245D63CF8AB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1331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78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그림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07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0" r:id="rId1"/>
    <p:sldLayoutId id="2147484191" r:id="rId2"/>
    <p:sldLayoutId id="2147484192" r:id="rId3"/>
    <p:sldLayoutId id="2147484193" r:id="rId4"/>
    <p:sldLayoutId id="2147484194" r:id="rId5"/>
    <p:sldLayoutId id="2147484195" r:id="rId6"/>
    <p:sldLayoutId id="2147484196" r:id="rId7"/>
    <p:sldLayoutId id="2147484197" r:id="rId8"/>
    <p:sldLayoutId id="2147484198" r:id="rId9"/>
    <p:sldLayoutId id="2147484199" r:id="rId10"/>
    <p:sldLayoutId id="2147484200" r:id="rId11"/>
    <p:sldLayoutId id="2147484201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3.xml"/><Relationship Id="rId4" Type="http://schemas.openxmlformats.org/officeDocument/2006/relationships/hyperlink" Target="mailto:hg.min@samsung.co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6.1 Hadoop</a:t>
            </a:r>
            <a:r>
              <a:rPr lang="ko-KR" altLang="en-US" sz="4400" smtClean="0">
                <a:solidFill>
                  <a:srgbClr val="000000"/>
                </a:solidFill>
              </a:rPr>
              <a:t>의 발전과 </a:t>
            </a:r>
            <a:r>
              <a:rPr lang="en-US" altLang="ko-KR" sz="4400" smtClean="0">
                <a:solidFill>
                  <a:srgbClr val="000000"/>
                </a:solidFill>
              </a:rPr>
              <a:t>BA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150531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Part VI : Business Analytics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6.2 </a:t>
            </a:r>
            <a:r>
              <a:rPr lang="en-US" altLang="ko-KR" sz="4400">
                <a:solidFill>
                  <a:srgbClr val="000000"/>
                </a:solidFill>
              </a:rPr>
              <a:t>YARN &amp; New MapReduce 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rgbClr val="000000"/>
                </a:solidFill>
              </a:rPr>
              <a:t> </a:t>
            </a:r>
            <a:r>
              <a:rPr lang="en-US" altLang="ko-KR" sz="4400" smtClean="0">
                <a:solidFill>
                  <a:srgbClr val="000000"/>
                </a:solidFill>
              </a:rPr>
              <a:t>    : </a:t>
            </a:r>
            <a:r>
              <a:rPr lang="en-US" altLang="ko-KR" sz="4400">
                <a:solidFill>
                  <a:srgbClr val="000000"/>
                </a:solidFill>
              </a:rPr>
              <a:t>Stinger Loadmap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150531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Part VI : Business Analytics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415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하둡 </a:t>
            </a:r>
            <a:r>
              <a:rPr lang="en-US" altLang="ko-KR" sz="1800" b="1" smtClean="0"/>
              <a:t>1.0</a:t>
            </a:r>
            <a:r>
              <a:rPr lang="ko-KR" altLang="en-US" sz="1800" b="1" smtClean="0"/>
              <a:t>과 </a:t>
            </a:r>
            <a:r>
              <a:rPr lang="en-US" altLang="ko-KR" sz="1800" b="1" smtClean="0"/>
              <a:t>2.0</a:t>
            </a:r>
            <a:endParaRPr lang="ko-KR" altLang="en-US" sz="1800" b="1" smtClean="0"/>
          </a:p>
        </p:txBody>
      </p:sp>
      <p:sp>
        <p:nvSpPr>
          <p:cNvPr id="159747" name="TextBox 2"/>
          <p:cNvSpPr txBox="1">
            <a:spLocks noChangeArrowheads="1"/>
          </p:cNvSpPr>
          <p:nvPr/>
        </p:nvSpPr>
        <p:spPr bwMode="auto">
          <a:xfrm>
            <a:off x="271463" y="1327150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59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624013"/>
            <a:ext cx="90741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5772150" y="3270250"/>
            <a:ext cx="1716088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ko-KR" altLang="en-US" sz="1800" b="0">
              <a:solidFill>
                <a:srgbClr val="FFFFFF"/>
              </a:solidFill>
            </a:endParaRPr>
          </a:p>
        </p:txBody>
      </p:sp>
      <p:sp>
        <p:nvSpPr>
          <p:cNvPr id="159750" name="모서리가 둥근 사각형 설명선 4"/>
          <p:cNvSpPr>
            <a:spLocks noChangeArrowheads="1"/>
          </p:cNvSpPr>
          <p:nvPr/>
        </p:nvSpPr>
        <p:spPr bwMode="auto">
          <a:xfrm>
            <a:off x="1911350" y="5805488"/>
            <a:ext cx="4718050" cy="792162"/>
          </a:xfrm>
          <a:prstGeom prst="wedgeRoundRectCallout">
            <a:avLst>
              <a:gd name="adj1" fmla="val 40509"/>
              <a:gd name="adj2" fmla="val -159019"/>
              <a:gd name="adj3" fmla="val 16667"/>
            </a:avLst>
          </a:prstGeom>
          <a:noFill/>
          <a:ln w="25400" algn="ctr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800" b="0">
                <a:solidFill>
                  <a:srgbClr val="000000"/>
                </a:solidFill>
              </a:rPr>
              <a:t>분산 </a:t>
            </a:r>
            <a:r>
              <a:rPr kumimoji="0" lang="en-US" altLang="ko-KR" sz="1800" b="0">
                <a:solidFill>
                  <a:srgbClr val="000000"/>
                </a:solidFill>
              </a:rPr>
              <a:t>OS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 [</a:t>
            </a:r>
            <a:r>
              <a:rPr kumimoji="0" lang="ko-KR" altLang="en-US" sz="1800" b="0">
                <a:solidFill>
                  <a:srgbClr val="000000"/>
                </a:solidFill>
              </a:rPr>
              <a:t>분산병렬처리 </a:t>
            </a:r>
            <a:r>
              <a:rPr kumimoji="0" lang="en-US" altLang="ko-KR" sz="1800" b="0">
                <a:solidFill>
                  <a:srgbClr val="000000"/>
                </a:solidFill>
              </a:rPr>
              <a:t>: </a:t>
            </a:r>
            <a:r>
              <a:rPr kumimoji="0" lang="ko-KR" altLang="en-US" sz="1800" b="0">
                <a:solidFill>
                  <a:srgbClr val="000000"/>
                </a:solidFill>
              </a:rPr>
              <a:t>자원관리</a:t>
            </a:r>
            <a:r>
              <a:rPr kumimoji="0" lang="en-US" altLang="ko-KR" sz="1800" b="0">
                <a:solidFill>
                  <a:srgbClr val="000000"/>
                </a:solidFill>
              </a:rPr>
              <a:t>,</a:t>
            </a:r>
            <a:r>
              <a:rPr kumimoji="0" lang="ko-KR" altLang="en-US" sz="1800" b="0">
                <a:solidFill>
                  <a:srgbClr val="000000"/>
                </a:solidFill>
              </a:rPr>
              <a:t>스케줄링</a:t>
            </a:r>
            <a:r>
              <a:rPr kumimoji="0" lang="en-US" altLang="ko-KR" sz="1800" b="0">
                <a:solidFill>
                  <a:srgbClr val="000000"/>
                </a:solidFill>
              </a:rPr>
              <a:t>]</a:t>
            </a:r>
            <a:endParaRPr kumimoji="0" lang="ko-KR" altLang="en-US" sz="1800" b="0">
              <a:solidFill>
                <a:srgbClr val="00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772150" y="4175125"/>
            <a:ext cx="1716088" cy="79216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ko-KR" altLang="en-US" sz="1800" b="0">
              <a:solidFill>
                <a:srgbClr val="FFFFFF"/>
              </a:solidFill>
            </a:endParaRPr>
          </a:p>
        </p:txBody>
      </p:sp>
      <p:sp>
        <p:nvSpPr>
          <p:cNvPr id="159752" name="모서리가 둥근 사각형 설명선 7"/>
          <p:cNvSpPr>
            <a:spLocks noChangeArrowheads="1"/>
          </p:cNvSpPr>
          <p:nvPr/>
        </p:nvSpPr>
        <p:spPr bwMode="auto">
          <a:xfrm>
            <a:off x="4270375" y="1146175"/>
            <a:ext cx="4718050" cy="755650"/>
          </a:xfrm>
          <a:prstGeom prst="wedgeRoundRectCallout">
            <a:avLst>
              <a:gd name="adj1" fmla="val -4676"/>
              <a:gd name="adj2" fmla="val 215338"/>
              <a:gd name="adj3" fmla="val 16667"/>
            </a:avLst>
          </a:prstGeom>
          <a:noFill/>
          <a:ln w="25400" algn="ctr">
            <a:solidFill>
              <a:srgbClr val="385D8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MapReduce 2.0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 [New DataFlow : DAG]</a:t>
            </a:r>
            <a:endParaRPr kumimoji="0" lang="ko-KR" altLang="en-US" sz="1800" b="0">
              <a:solidFill>
                <a:srgbClr val="000000"/>
              </a:solidFill>
            </a:endParaRPr>
          </a:p>
        </p:txBody>
      </p:sp>
      <p:sp>
        <p:nvSpPr>
          <p:cNvPr id="15975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1. </a:t>
            </a:r>
            <a:r>
              <a:rPr lang="ko-KR" altLang="en-US" sz="3000">
                <a:solidFill>
                  <a:schemeClr val="bg1"/>
                </a:solidFill>
              </a:rPr>
              <a:t>하둡 </a:t>
            </a:r>
            <a:r>
              <a:rPr lang="en-US" altLang="ko-KR" sz="3000" smtClean="0">
                <a:solidFill>
                  <a:schemeClr val="bg1"/>
                </a:solidFill>
              </a:rPr>
              <a:t>1.0</a:t>
            </a:r>
            <a:r>
              <a:rPr lang="ko-KR" altLang="en-US" sz="3000" smtClean="0">
                <a:solidFill>
                  <a:schemeClr val="bg1"/>
                </a:solidFill>
              </a:rPr>
              <a:t>과 </a:t>
            </a:r>
            <a:r>
              <a:rPr lang="en-US" altLang="ko-KR" sz="3000" smtClean="0">
                <a:solidFill>
                  <a:schemeClr val="bg1"/>
                </a:solidFill>
              </a:rPr>
              <a:t>2.0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60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YARN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60773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426402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YARN as Cluster Operating System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3604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자원관리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00200" y="2924175"/>
            <a:ext cx="1949450" cy="2952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kumimoji="0" lang="ko-KR" altLang="en-US" sz="1800" b="0">
              <a:solidFill>
                <a:srgbClr val="FFFFFF"/>
              </a:solidFill>
            </a:endParaRPr>
          </a:p>
        </p:txBody>
      </p:sp>
      <p:grpSp>
        <p:nvGrpSpPr>
          <p:cNvPr id="161796" name="Group 4"/>
          <p:cNvGrpSpPr>
            <a:grpSpLocks/>
          </p:cNvGrpSpPr>
          <p:nvPr/>
        </p:nvGrpSpPr>
        <p:grpSpPr bwMode="auto">
          <a:xfrm>
            <a:off x="2900363" y="1174750"/>
            <a:ext cx="6589712" cy="5422900"/>
            <a:chOff x="1571" y="529"/>
            <a:chExt cx="4407" cy="3627"/>
          </a:xfrm>
        </p:grpSpPr>
        <p:pic>
          <p:nvPicPr>
            <p:cNvPr id="16179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" y="627"/>
              <a:ext cx="3985" cy="3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18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" y="529"/>
              <a:ext cx="4407" cy="3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1797" name="모서리가 둥근 직사각형 5"/>
          <p:cNvSpPr>
            <a:spLocks noChangeArrowheads="1"/>
          </p:cNvSpPr>
          <p:nvPr/>
        </p:nvSpPr>
        <p:spPr bwMode="auto">
          <a:xfrm>
            <a:off x="812800" y="3429000"/>
            <a:ext cx="2457450" cy="1793875"/>
          </a:xfrm>
          <a:prstGeom prst="roundRect">
            <a:avLst>
              <a:gd name="adj" fmla="val 8144"/>
            </a:avLst>
          </a:prstGeom>
          <a:solidFill>
            <a:srgbClr val="CCFFFF"/>
          </a:solidFill>
          <a:ln w="25400" algn="ctr">
            <a:solidFill>
              <a:srgbClr val="6699FF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0" lang="en-US" altLang="ko-KR" sz="1800">
                <a:solidFill>
                  <a:srgbClr val="000000"/>
                </a:solidFill>
              </a:rPr>
              <a:t>MapReduce 1.0</a:t>
            </a:r>
          </a:p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kumimoji="0" lang="ko-KR" altLang="en-US" sz="1800">
                <a:solidFill>
                  <a:srgbClr val="000000"/>
                </a:solidFill>
              </a:rPr>
              <a:t>자원 할당 기준</a:t>
            </a:r>
            <a:endParaRPr kumimoji="0" lang="en-US" altLang="ko-KR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0" lang="en-US" altLang="ko-KR" sz="180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1) Map Slot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 b="0">
                <a:solidFill>
                  <a:srgbClr val="000000"/>
                </a:solidFill>
              </a:rPr>
              <a:t>2) Reduce Slot</a:t>
            </a:r>
            <a:endParaRPr kumimoji="0" lang="ko-KR" altLang="en-US" sz="1800" b="0">
              <a:solidFill>
                <a:srgbClr val="000000"/>
              </a:solidFill>
            </a:endParaRPr>
          </a:p>
        </p:txBody>
      </p:sp>
      <p:sp>
        <p:nvSpPr>
          <p:cNvPr id="16179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YARN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628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736725"/>
            <a:ext cx="8893175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820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YARN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62821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625157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빅데이터 분석은 </a:t>
            </a:r>
            <a:r>
              <a:rPr lang="en-US" altLang="ko-KR" sz="1800" b="1" smtClean="0"/>
              <a:t>Hadooooooo </a:t>
            </a:r>
            <a:r>
              <a:rPr lang="en-US" altLang="ko-KR" sz="1800" b="1" smtClean="0">
                <a:latin typeface="나눔고딕" pitchFamily="50" charset="-127"/>
              </a:rPr>
              <a:t>…</a:t>
            </a:r>
            <a:r>
              <a:rPr lang="en-US" altLang="ko-KR" sz="1800" b="1" smtClean="0"/>
              <a:t> ooooooooooop </a:t>
            </a:r>
            <a:r>
              <a:rPr lang="ko-KR" altLang="en-US" sz="1800" b="1" smtClean="0"/>
              <a:t>으로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81597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Tez</a:t>
            </a:r>
            <a:endParaRPr lang="ko-KR" altLang="en-US" sz="1800" b="1" smtClean="0"/>
          </a:p>
        </p:txBody>
      </p:sp>
      <p:pic>
        <p:nvPicPr>
          <p:cNvPr id="1638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196975"/>
            <a:ext cx="7535863" cy="558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44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3. </a:t>
            </a:r>
            <a:r>
              <a:rPr lang="en-US" altLang="en-US" sz="3000">
                <a:solidFill>
                  <a:srgbClr val="FFFFFF"/>
                </a:solidFill>
              </a:rPr>
              <a:t>Tez : New MapReduce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648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86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3. </a:t>
            </a:r>
            <a:r>
              <a:rPr lang="en-US" altLang="en-US" sz="3000">
                <a:solidFill>
                  <a:srgbClr val="FFFFFF"/>
                </a:solidFill>
              </a:rPr>
              <a:t>Tez : New MapReduce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64869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3604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아키텍처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658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58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3. </a:t>
            </a:r>
            <a:r>
              <a:rPr lang="en-US" altLang="en-US" sz="3000">
                <a:solidFill>
                  <a:srgbClr val="FFFFFF"/>
                </a:solidFill>
              </a:rPr>
              <a:t>Tez : New MapReduce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65893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217646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DataFlow : DAG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669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398588"/>
            <a:ext cx="8677275" cy="519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916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3. </a:t>
            </a:r>
            <a:r>
              <a:rPr lang="en-US" altLang="en-US" sz="3000">
                <a:solidFill>
                  <a:srgbClr val="FFFFFF"/>
                </a:solidFill>
              </a:rPr>
              <a:t>Tez : New MapReduce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66917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215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Only Single Job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27670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MapReduce Job DAG</a:t>
            </a:r>
            <a:endParaRPr lang="ko-KR" altLang="en-US" sz="1800" b="1" smtClean="0"/>
          </a:p>
        </p:txBody>
      </p:sp>
      <p:sp>
        <p:nvSpPr>
          <p:cNvPr id="167939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679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1652588"/>
            <a:ext cx="8821737" cy="289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94917" name="Group 5"/>
          <p:cNvGraphicFramePr>
            <a:graphicFrameLocks noGrp="1"/>
          </p:cNvGraphicFramePr>
          <p:nvPr/>
        </p:nvGraphicFramePr>
        <p:xfrm>
          <a:off x="812800" y="4587875"/>
          <a:ext cx="8674100" cy="2011596"/>
        </p:xfrm>
        <a:graphic>
          <a:graphicData uri="http://schemas.openxmlformats.org/drawingml/2006/table">
            <a:tbl>
              <a:tblPr/>
              <a:tblGrid>
                <a:gridCol w="2168525"/>
                <a:gridCol w="2168525"/>
                <a:gridCol w="2168525"/>
                <a:gridCol w="2168525"/>
              </a:tblGrid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구분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MapReduce</a:t>
                      </a:r>
                      <a:endParaRPr kumimoji="1" lang="ko-KR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Tez</a:t>
                      </a:r>
                      <a:endParaRPr kumimoji="1" lang="ko-KR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Tez/MR</a:t>
                      </a:r>
                      <a:endParaRPr kumimoji="1" lang="ko-KR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Map Task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9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5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55%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Reduce Task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5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5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100%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HDFS Read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5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2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40%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HDFS Write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25%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352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Job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4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1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굴림" pitchFamily="50" charset="-127"/>
                        </a:rPr>
                        <a:t>25%</a:t>
                      </a:r>
                      <a:endParaRPr kumimoji="1" lang="ko-KR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굴림" pitchFamily="50" charset="-127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797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3. </a:t>
            </a:r>
            <a:r>
              <a:rPr lang="en-US" altLang="en-US" sz="3000">
                <a:solidFill>
                  <a:srgbClr val="FFFFFF"/>
                </a:solidFill>
              </a:rPr>
              <a:t>Tez : New MapReduce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하둡 </a:t>
            </a:r>
            <a:r>
              <a:rPr lang="en-US" altLang="ko-KR" sz="3000" b="1" smtClean="0">
                <a:solidFill>
                  <a:schemeClr val="bg1"/>
                </a:solidFill>
              </a:rPr>
              <a:t>2.0 </a:t>
            </a:r>
            <a:r>
              <a:rPr lang="ko-KR" altLang="en-US" sz="3000" b="1" smtClean="0">
                <a:solidFill>
                  <a:schemeClr val="bg1"/>
                </a:solidFill>
              </a:rPr>
              <a:t>생태계 개요</a:t>
            </a:r>
          </a:p>
        </p:txBody>
      </p:sp>
      <p:pic>
        <p:nvPicPr>
          <p:cNvPr id="151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00213"/>
            <a:ext cx="8728075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1556" name="제목 1"/>
          <p:cNvSpPr>
            <a:spLocks/>
          </p:cNvSpPr>
          <p:nvPr/>
        </p:nvSpPr>
        <p:spPr bwMode="auto">
          <a:xfrm>
            <a:off x="415925" y="1208088"/>
            <a:ext cx="249555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en-US" altLang="ko-KR" sz="1800">
                <a:solidFill>
                  <a:srgbClr val="000000"/>
                </a:solidFill>
              </a:rPr>
              <a:t>Hadoop App Store</a:t>
            </a:r>
            <a:endParaRPr lang="ko-KR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66370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In-Memory</a:t>
            </a:r>
            <a:endParaRPr lang="ko-KR" altLang="en-US" sz="1800" b="1" smtClean="0"/>
          </a:p>
        </p:txBody>
      </p:sp>
      <p:sp>
        <p:nvSpPr>
          <p:cNvPr id="168963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689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532813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896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3. </a:t>
            </a:r>
            <a:r>
              <a:rPr lang="en-US" altLang="en-US" sz="3000">
                <a:solidFill>
                  <a:srgbClr val="FFFFFF"/>
                </a:solidFill>
              </a:rPr>
              <a:t>Tez : New MapReduce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86" name="Group 2"/>
          <p:cNvGrpSpPr>
            <a:grpSpLocks/>
          </p:cNvGrpSpPr>
          <p:nvPr/>
        </p:nvGrpSpPr>
        <p:grpSpPr bwMode="auto">
          <a:xfrm>
            <a:off x="812800" y="1408113"/>
            <a:ext cx="8677275" cy="5189537"/>
            <a:chOff x="171" y="683"/>
            <a:chExt cx="5873" cy="3512"/>
          </a:xfrm>
        </p:grpSpPr>
        <p:sp>
          <p:nvSpPr>
            <p:cNvPr id="169989" name="TextBox 2"/>
            <p:cNvSpPr txBox="1">
              <a:spLocks noChangeArrowheads="1"/>
            </p:cNvSpPr>
            <p:nvPr/>
          </p:nvSpPr>
          <p:spPr bwMode="auto">
            <a:xfrm>
              <a:off x="171" y="709"/>
              <a:ext cx="570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har char="•"/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har char="•"/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har char="•"/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har char="•"/>
                <a:defRPr kumimoji="1" sz="14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1200" b="0">
                  <a:solidFill>
                    <a:srgbClr val="000000"/>
                  </a:solidFill>
                </a:rPr>
                <a:t> </a:t>
              </a:r>
              <a:endParaRPr kumimoji="0" lang="ko-KR" altLang="ko-KR" sz="1200" b="0">
                <a:solidFill>
                  <a:srgbClr val="000000"/>
                </a:solidFill>
              </a:endParaRPr>
            </a:p>
          </p:txBody>
        </p:sp>
        <p:pic>
          <p:nvPicPr>
            <p:cNvPr id="1699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" y="683"/>
              <a:ext cx="5873" cy="3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왼쪽/위쪽 화살표 3"/>
            <p:cNvSpPr/>
            <p:nvPr/>
          </p:nvSpPr>
          <p:spPr>
            <a:xfrm>
              <a:off x="1990" y="2659"/>
              <a:ext cx="1474" cy="1179"/>
            </a:xfrm>
            <a:prstGeom prst="leftUpArrow">
              <a:avLst>
                <a:gd name="adj1" fmla="val 9241"/>
                <a:gd name="adj2" fmla="val 11028"/>
                <a:gd name="adj3" fmla="val 29621"/>
              </a:avLst>
            </a:prstGeom>
            <a:noFill/>
            <a:ln>
              <a:solidFill>
                <a:srgbClr val="C00000"/>
              </a:solidFill>
            </a:ln>
            <a:scene3d>
              <a:camera prst="orthographicFront">
                <a:rot lat="0" lon="0" rev="191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>
                <a:solidFill>
                  <a:srgbClr val="FFFFFF"/>
                </a:solidFill>
              </a:endParaRPr>
            </a:p>
          </p:txBody>
        </p:sp>
        <p:sp>
          <p:nvSpPr>
            <p:cNvPr id="7" name="왼쪽/위쪽 화살표 6"/>
            <p:cNvSpPr/>
            <p:nvPr/>
          </p:nvSpPr>
          <p:spPr>
            <a:xfrm>
              <a:off x="3906" y="2387"/>
              <a:ext cx="1671" cy="1179"/>
            </a:xfrm>
            <a:prstGeom prst="leftUpArrow">
              <a:avLst>
                <a:gd name="adj1" fmla="val 9241"/>
                <a:gd name="adj2" fmla="val 11028"/>
                <a:gd name="adj3" fmla="val 29621"/>
              </a:avLst>
            </a:prstGeom>
            <a:noFill/>
            <a:ln>
              <a:solidFill>
                <a:srgbClr val="C00000"/>
              </a:solidFill>
            </a:ln>
            <a:scene3d>
              <a:camera prst="orthographicFront">
                <a:rot lat="0" lon="0" rev="191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>
                <a:solidFill>
                  <a:srgbClr val="FFFFFF"/>
                </a:solidFill>
              </a:endParaRPr>
            </a:p>
          </p:txBody>
        </p:sp>
      </p:grpSp>
      <p:sp>
        <p:nvSpPr>
          <p:cNvPr id="16998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3. </a:t>
            </a:r>
            <a:r>
              <a:rPr lang="en-US" altLang="en-US" sz="3000">
                <a:solidFill>
                  <a:srgbClr val="FFFFFF"/>
                </a:solidFill>
              </a:rPr>
              <a:t>Tez : New MapReduce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6998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88436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Sevice as Tez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4. Stinger</a:t>
            </a:r>
            <a:br>
              <a:rPr lang="en-US" altLang="ko-KR" sz="3000" b="1" smtClean="0">
                <a:solidFill>
                  <a:schemeClr val="bg1"/>
                </a:solidFill>
              </a:rPr>
            </a:br>
            <a:r>
              <a:rPr lang="en-US" altLang="ko-KR" sz="3000" b="1" smtClean="0">
                <a:solidFill>
                  <a:schemeClr val="bg1"/>
                </a:solidFill>
              </a:rPr>
              <a:t>     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pic>
        <p:nvPicPr>
          <p:cNvPr id="1710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196975"/>
            <a:ext cx="9074150" cy="552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230822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Stinger Loadmap</a:t>
            </a:r>
            <a:endParaRPr lang="ko-KR" altLang="en-US" sz="1800" b="1" smtClean="0"/>
          </a:p>
        </p:txBody>
      </p:sp>
      <p:pic>
        <p:nvPicPr>
          <p:cNvPr id="1720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75" y="1662113"/>
            <a:ext cx="7007225" cy="493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2036" name="Group 4"/>
          <p:cNvGrpSpPr>
            <a:grpSpLocks/>
          </p:cNvGrpSpPr>
          <p:nvPr/>
        </p:nvGrpSpPr>
        <p:grpSpPr bwMode="auto">
          <a:xfrm>
            <a:off x="812800" y="1733550"/>
            <a:ext cx="1484313" cy="4864100"/>
            <a:chOff x="512" y="1092"/>
            <a:chExt cx="935" cy="3168"/>
          </a:xfrm>
        </p:grpSpPr>
        <p:sp>
          <p:nvSpPr>
            <p:cNvPr id="3" name="직사각형 2"/>
            <p:cNvSpPr/>
            <p:nvPr/>
          </p:nvSpPr>
          <p:spPr>
            <a:xfrm>
              <a:off x="512" y="1092"/>
              <a:ext cx="934" cy="68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00B050"/>
                  </a:solidFill>
                </a:rPr>
                <a:t>YARN</a:t>
              </a:r>
              <a:endParaRPr kumimoji="0" lang="ko-KR" altLang="en-US" sz="1800">
                <a:solidFill>
                  <a:srgbClr val="00B05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13" y="2054"/>
              <a:ext cx="934" cy="3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C00000"/>
                  </a:solidFill>
                </a:rPr>
                <a:t>Tez</a:t>
              </a:r>
              <a:endParaRPr kumimoji="0" lang="ko-KR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3" y="2488"/>
              <a:ext cx="934" cy="3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C00000"/>
                  </a:solidFill>
                </a:rPr>
                <a:t>ORC File</a:t>
              </a:r>
              <a:endParaRPr kumimoji="0" lang="ko-KR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12" y="2929"/>
              <a:ext cx="934" cy="34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C00000"/>
                  </a:solidFill>
                </a:rPr>
                <a:t>Hive Service</a:t>
              </a:r>
              <a:endParaRPr kumimoji="0" lang="ko-KR" altLang="en-US" sz="180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2" y="3580"/>
              <a:ext cx="934" cy="6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kumimoji="0" lang="en-US" altLang="ko-KR" sz="1800">
                  <a:solidFill>
                    <a:srgbClr val="0070C0"/>
                  </a:solidFill>
                </a:rPr>
                <a:t>Buffer Caching</a:t>
              </a:r>
              <a:endParaRPr kumimoji="0" lang="ko-KR" altLang="en-US" sz="1800">
                <a:solidFill>
                  <a:srgbClr val="0070C0"/>
                </a:solidFill>
              </a:endParaRPr>
            </a:p>
          </p:txBody>
        </p:sp>
        <p:sp>
          <p:nvSpPr>
            <p:cNvPr id="4" name="아래쪽 화살표 3"/>
            <p:cNvSpPr/>
            <p:nvPr/>
          </p:nvSpPr>
          <p:spPr>
            <a:xfrm>
              <a:off x="856" y="1804"/>
              <a:ext cx="245" cy="22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kumimoji="0" lang="ko-KR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" name="아래쪽 화살표 9"/>
            <p:cNvSpPr/>
            <p:nvPr/>
          </p:nvSpPr>
          <p:spPr>
            <a:xfrm>
              <a:off x="856" y="3315"/>
              <a:ext cx="245" cy="2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kumimoji="0" lang="ko-KR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17203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Stinger</a:t>
            </a:r>
            <a:br>
              <a:rPr lang="en-US" altLang="ko-KR" sz="3000">
                <a:solidFill>
                  <a:srgbClr val="FFFFFF"/>
                </a:solidFill>
              </a:rPr>
            </a:br>
            <a:r>
              <a:rPr lang="en-US" altLang="ko-KR" sz="3000">
                <a:solidFill>
                  <a:srgbClr val="FFFFFF"/>
                </a:solidFill>
              </a:rPr>
              <a:t>    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674813"/>
            <a:ext cx="8677275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059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Stinger</a:t>
            </a:r>
            <a:br>
              <a:rPr lang="en-US" altLang="ko-KR" sz="3000">
                <a:solidFill>
                  <a:srgbClr val="FFFFFF"/>
                </a:solidFill>
              </a:rPr>
            </a:br>
            <a:r>
              <a:rPr lang="en-US" altLang="ko-KR" sz="3000">
                <a:solidFill>
                  <a:srgbClr val="FFFFFF"/>
                </a:solidFill>
              </a:rPr>
              <a:t>     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7306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11125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Speed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222885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ORC File Format</a:t>
            </a:r>
            <a:endParaRPr lang="ko-KR" altLang="en-US" sz="1800" b="1" smtClean="0"/>
          </a:p>
        </p:txBody>
      </p:sp>
      <p:pic>
        <p:nvPicPr>
          <p:cNvPr id="1740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695825"/>
            <a:ext cx="4284662" cy="206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0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85925"/>
            <a:ext cx="8083550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08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Stinger</a:t>
            </a:r>
            <a:br>
              <a:rPr lang="en-US" altLang="ko-KR" sz="3000">
                <a:solidFill>
                  <a:srgbClr val="FFFFFF"/>
                </a:solidFill>
              </a:rPr>
            </a:br>
            <a:r>
              <a:rPr lang="en-US" altLang="ko-KR" sz="3000">
                <a:solidFill>
                  <a:srgbClr val="FFFFFF"/>
                </a:solidFill>
              </a:rPr>
              <a:t>    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86995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</a:t>
            </a:r>
            <a:endParaRPr lang="ko-KR" altLang="en-US" sz="1800" b="1" smtClean="0"/>
          </a:p>
        </p:txBody>
      </p:sp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10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Stinger</a:t>
            </a:r>
            <a:br>
              <a:rPr lang="en-US" altLang="ko-KR" sz="3000">
                <a:solidFill>
                  <a:srgbClr val="FFFFFF"/>
                </a:solidFill>
              </a:rPr>
            </a:br>
            <a:r>
              <a:rPr lang="en-US" altLang="ko-KR" sz="3000">
                <a:solidFill>
                  <a:srgbClr val="FFFFFF"/>
                </a:solidFill>
              </a:rPr>
              <a:t>     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6.3 </a:t>
            </a:r>
            <a:r>
              <a:rPr lang="en-US" altLang="en-US" sz="4400">
                <a:solidFill>
                  <a:srgbClr val="000000"/>
                </a:solidFill>
              </a:rPr>
              <a:t>SQL</a:t>
            </a:r>
            <a:r>
              <a:rPr lang="en-US" altLang="ko-KR" sz="4400">
                <a:solidFill>
                  <a:srgbClr val="000000"/>
                </a:solidFill>
              </a:rPr>
              <a:t> </a:t>
            </a:r>
            <a:r>
              <a:rPr lang="en-US" altLang="en-US" sz="4400">
                <a:solidFill>
                  <a:srgbClr val="000000"/>
                </a:solidFill>
              </a:rPr>
              <a:t>on </a:t>
            </a:r>
            <a:r>
              <a:rPr lang="en-US" altLang="en-US" sz="4400" smtClean="0">
                <a:solidFill>
                  <a:srgbClr val="000000"/>
                </a:solidFill>
              </a:rPr>
              <a:t>Hadoop </a:t>
            </a:r>
            <a:r>
              <a:rPr lang="ko-KR" altLang="en-US" sz="4400" smtClean="0">
                <a:solidFill>
                  <a:srgbClr val="000000"/>
                </a:solidFill>
              </a:rPr>
              <a:t>개요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150531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Part VI : Business Analytics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</a:t>
            </a:r>
            <a:r>
              <a:rPr lang="ko-KR" altLang="en-US" sz="1800" b="1" smtClean="0"/>
              <a:t>기반의 데이터 분석 문제점과 대안</a:t>
            </a:r>
          </a:p>
        </p:txBody>
      </p:sp>
      <p:pic>
        <p:nvPicPr>
          <p:cNvPr id="1771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681163"/>
            <a:ext cx="7272338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7156" name="TextBox 2"/>
          <p:cNvSpPr txBox="1">
            <a:spLocks noChangeArrowheads="1"/>
          </p:cNvSpPr>
          <p:nvPr/>
        </p:nvSpPr>
        <p:spPr bwMode="auto">
          <a:xfrm>
            <a:off x="812800" y="6292850"/>
            <a:ext cx="89074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b="0">
                <a:solidFill>
                  <a:srgbClr val="000000"/>
                </a:solidFill>
              </a:rPr>
              <a:t>출처 </a:t>
            </a:r>
            <a:r>
              <a:rPr kumimoji="0" lang="en-US" altLang="ko-KR" b="0">
                <a:solidFill>
                  <a:srgbClr val="000000"/>
                </a:solidFill>
              </a:rPr>
              <a:t>: Hyounggi Min / </a:t>
            </a:r>
            <a:r>
              <a:rPr kumimoji="0" lang="en-US" altLang="ko-KR" b="0">
                <a:solidFill>
                  <a:srgbClr val="000000"/>
                </a:solidFill>
                <a:hlinkClick r:id="rId4"/>
              </a:rPr>
              <a:t>hg.min@samsung.com</a:t>
            </a:r>
            <a:r>
              <a:rPr kumimoji="0" lang="en-US" altLang="ko-KR" b="0">
                <a:solidFill>
                  <a:srgbClr val="000000"/>
                </a:solidFill>
              </a:rPr>
              <a:t> / slideshare.net : [SSA] 04.sql on hadoop(2014.02.05)</a:t>
            </a:r>
            <a:endParaRPr kumimoji="0" lang="ko-KR" altLang="en-US" sz="1800" b="0">
              <a:solidFill>
                <a:srgbClr val="000000"/>
              </a:solidFill>
            </a:endParaRPr>
          </a:p>
        </p:txBody>
      </p:sp>
      <p:sp>
        <p:nvSpPr>
          <p:cNvPr id="17715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</a:rPr>
              <a:t>1.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SQL on Hadoop 개요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</a:t>
            </a:r>
            <a:r>
              <a:rPr lang="ko-KR" altLang="en-US" sz="1800" b="1" smtClean="0"/>
              <a:t>기반의 데이터 분석 문제점과 대안</a:t>
            </a:r>
          </a:p>
        </p:txBody>
      </p:sp>
      <p:pic>
        <p:nvPicPr>
          <p:cNvPr id="1781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93863"/>
            <a:ext cx="8331200" cy="490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8180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</a:rPr>
              <a:t>1.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SQL on Hadoop 개요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617663"/>
            <a:ext cx="9074150" cy="497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9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>
                <a:solidFill>
                  <a:srgbClr val="FFFFFF"/>
                </a:solidFill>
              </a:rPr>
              <a:t>생태계 개요</a:t>
            </a:r>
          </a:p>
        </p:txBody>
      </p:sp>
      <p:sp>
        <p:nvSpPr>
          <p:cNvPr id="15258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315595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Hadoop App Store Layer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</a:t>
            </a:r>
            <a:r>
              <a:rPr lang="ko-KR" altLang="en-US" sz="1800" b="1" smtClean="0"/>
              <a:t>기반의 데이터 분석 문제점과 대안</a:t>
            </a:r>
          </a:p>
        </p:txBody>
      </p:sp>
      <p:pic>
        <p:nvPicPr>
          <p:cNvPr id="1792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00213"/>
            <a:ext cx="8715375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9204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</a:rPr>
              <a:t>1.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SQL on Hadoop 개요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</a:t>
            </a:r>
            <a:r>
              <a:rPr lang="ko-KR" altLang="en-US" sz="1800" b="1" smtClean="0"/>
              <a:t>기반의 데이터 분석 문제점과 대안</a:t>
            </a:r>
          </a:p>
        </p:txBody>
      </p:sp>
      <p:pic>
        <p:nvPicPr>
          <p:cNvPr id="1802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698625"/>
            <a:ext cx="8713787" cy="488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022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</a:rPr>
              <a:t>1.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SQL on Hadoop 개요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SQL </a:t>
            </a:r>
            <a:r>
              <a:rPr lang="ko-KR" altLang="en-US" sz="1800" b="1" smtClean="0"/>
              <a:t>기반의 데이터 분석 문제점과 대안</a:t>
            </a:r>
          </a:p>
        </p:txBody>
      </p:sp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698625"/>
            <a:ext cx="8713787" cy="489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125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</a:rPr>
              <a:t>1.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SQL on Hadoop 개요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412875"/>
            <a:ext cx="88423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27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2.</a:t>
            </a:r>
            <a:r>
              <a:rPr lang="en-US" altLang="ko-KR" sz="3000" smtClean="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SQL on Hadoop </a:t>
            </a:r>
            <a:r>
              <a:rPr lang="en-US" altLang="en-US" sz="3000" smtClean="0">
                <a:solidFill>
                  <a:srgbClr val="FFFFFF"/>
                </a:solidFill>
              </a:rPr>
              <a:t>S/W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8227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S/W </a:t>
            </a:r>
            <a:endParaRPr lang="ko-KR" altLang="en-US" sz="18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Box 2"/>
          <p:cNvSpPr txBox="1">
            <a:spLocks noChangeArrowheads="1"/>
          </p:cNvSpPr>
          <p:nvPr/>
        </p:nvSpPr>
        <p:spPr bwMode="auto">
          <a:xfrm>
            <a:off x="415925" y="1196975"/>
            <a:ext cx="9050338" cy="554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757238" indent="-1524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분류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A type : SQL to MapReduce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전통적인 방식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Hive</a:t>
            </a: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QL → MapReduce </a:t>
            </a:r>
            <a:r>
              <a:rPr lang="ko-KR" altLang="en-US" b="0">
                <a:solidFill>
                  <a:srgbClr val="000000"/>
                </a:solidFill>
              </a:rPr>
              <a:t>변환 </a:t>
            </a:r>
            <a:r>
              <a:rPr lang="en-US" altLang="ko-KR" b="0">
                <a:solidFill>
                  <a:srgbClr val="000000"/>
                </a:solidFill>
              </a:rPr>
              <a:t>→ Hadoop Cluster</a:t>
            </a:r>
            <a:r>
              <a:rPr lang="ko-KR" altLang="en-US" b="0">
                <a:solidFill>
                  <a:srgbClr val="000000"/>
                </a:solidFill>
              </a:rPr>
              <a:t>에서 실행</a:t>
            </a:r>
            <a:r>
              <a:rPr lang="en-US" altLang="ko-KR" b="0">
                <a:solidFill>
                  <a:srgbClr val="000000"/>
                </a:solidFill>
              </a:rPr>
              <a:t> </a:t>
            </a: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1. Hive : </a:t>
            </a:r>
            <a:r>
              <a:rPr lang="ko-KR" altLang="en-US" sz="1200" b="0">
                <a:solidFill>
                  <a:srgbClr val="FF0000"/>
                </a:solidFill>
              </a:rPr>
              <a:t>대용량 배치 처리에 적합</a:t>
            </a:r>
            <a:endParaRPr lang="en-US" altLang="ko-KR" sz="1200" b="0">
              <a:solidFill>
                <a:srgbClr val="FF0000"/>
              </a:solidFill>
            </a:endParaRP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2. Stinger : tez, </a:t>
            </a:r>
            <a:r>
              <a:rPr lang="ko-KR" altLang="en-US" sz="1200" b="0">
                <a:solidFill>
                  <a:srgbClr val="FF0000"/>
                </a:solidFill>
              </a:rPr>
              <a:t>보다 빠른 응답속도에 더 초점을 맞춤</a:t>
            </a:r>
            <a:endParaRPr lang="en-US" altLang="ko-KR" sz="1200" b="0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B type : </a:t>
            </a:r>
            <a:r>
              <a:rPr lang="ko-KR" altLang="en-US" sz="1600" b="0">
                <a:solidFill>
                  <a:srgbClr val="000000"/>
                </a:solidFill>
              </a:rPr>
              <a:t>자체 </a:t>
            </a:r>
            <a:r>
              <a:rPr lang="en-US" altLang="ko-KR" sz="1600" b="0">
                <a:solidFill>
                  <a:srgbClr val="000000"/>
                </a:solidFill>
              </a:rPr>
              <a:t>SQL </a:t>
            </a:r>
            <a:r>
              <a:rPr lang="ko-KR" altLang="en-US" sz="1600" b="0">
                <a:solidFill>
                  <a:srgbClr val="000000"/>
                </a:solidFill>
              </a:rPr>
              <a:t>실행엔진 </a:t>
            </a:r>
            <a:r>
              <a:rPr lang="en-US" altLang="ko-KR" sz="1600" b="0">
                <a:solidFill>
                  <a:srgbClr val="000000"/>
                </a:solidFill>
              </a:rPr>
              <a:t>on Hadoop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Hadoop, Hive</a:t>
            </a:r>
            <a:r>
              <a:rPr lang="ko-KR" altLang="en-US" b="0">
                <a:solidFill>
                  <a:srgbClr val="000000"/>
                </a:solidFill>
              </a:rPr>
              <a:t> 기반 </a:t>
            </a:r>
            <a:endParaRPr lang="en-US" altLang="ko-KR" b="0">
              <a:solidFill>
                <a:srgbClr val="000000"/>
              </a:solidFill>
            </a:endParaRPr>
          </a:p>
          <a:p>
            <a:pPr lvl="3" eaLnBrk="1" hangingPunct="1"/>
            <a:r>
              <a:rPr lang="en-US" altLang="ko-KR" sz="1200" b="0">
                <a:solidFill>
                  <a:srgbClr val="000000"/>
                </a:solidFill>
              </a:rPr>
              <a:t>MapReduce</a:t>
            </a:r>
            <a:r>
              <a:rPr lang="ko-KR" altLang="en-US" sz="1200" b="0">
                <a:solidFill>
                  <a:srgbClr val="000000"/>
                </a:solidFill>
              </a:rPr>
              <a:t>는 사용하지 않음</a:t>
            </a:r>
            <a:endParaRPr lang="en-US" altLang="ko-KR" sz="1200" b="0">
              <a:solidFill>
                <a:srgbClr val="000000"/>
              </a:solidFill>
            </a:endParaRPr>
          </a:p>
          <a:p>
            <a:pPr lvl="3" eaLnBrk="1" hangingPunct="1"/>
            <a:r>
              <a:rPr lang="en-US" altLang="ko-KR" sz="1200" b="0">
                <a:solidFill>
                  <a:srgbClr val="000000"/>
                </a:solidFill>
              </a:rPr>
              <a:t>HDFS</a:t>
            </a:r>
            <a:r>
              <a:rPr lang="ko-KR" altLang="en-US" sz="1200" b="0">
                <a:solidFill>
                  <a:srgbClr val="000000"/>
                </a:solidFill>
              </a:rPr>
              <a:t> </a:t>
            </a:r>
            <a:r>
              <a:rPr lang="en-US" altLang="ko-KR" sz="1200" b="0">
                <a:solidFill>
                  <a:srgbClr val="000000"/>
                </a:solidFill>
              </a:rPr>
              <a:t>100% </a:t>
            </a:r>
            <a:r>
              <a:rPr lang="ko-KR" altLang="en-US" sz="1200" b="0">
                <a:solidFill>
                  <a:srgbClr val="000000"/>
                </a:solidFill>
              </a:rPr>
              <a:t>호환</a:t>
            </a:r>
            <a:endParaRPr lang="en-US" altLang="ko-KR" sz="1200" b="0">
              <a:solidFill>
                <a:srgbClr val="000000"/>
              </a:solidFill>
            </a:endParaRPr>
          </a:p>
          <a:p>
            <a:pPr lvl="3" eaLnBrk="1" hangingPunct="1"/>
            <a:r>
              <a:rPr lang="en-US" altLang="ko-KR" sz="1200" b="0">
                <a:solidFill>
                  <a:srgbClr val="000000"/>
                </a:solidFill>
              </a:rPr>
              <a:t>Hive</a:t>
            </a:r>
            <a:r>
              <a:rPr lang="ko-KR" altLang="en-US" sz="1200" b="0">
                <a:solidFill>
                  <a:srgbClr val="000000"/>
                </a:solidFill>
              </a:rPr>
              <a:t>의 </a:t>
            </a:r>
            <a:r>
              <a:rPr lang="en-US" altLang="ko-KR" sz="1200" b="0">
                <a:solidFill>
                  <a:srgbClr val="000000"/>
                </a:solidFill>
              </a:rPr>
              <a:t>MetaStore</a:t>
            </a:r>
            <a:r>
              <a:rPr lang="ko-KR" altLang="en-US" sz="1200" b="0">
                <a:solidFill>
                  <a:srgbClr val="000000"/>
                </a:solidFill>
              </a:rPr>
              <a:t>를 활용</a:t>
            </a:r>
            <a:r>
              <a:rPr lang="en-US" altLang="ko-KR" sz="1200" b="0">
                <a:solidFill>
                  <a:srgbClr val="000000"/>
                </a:solidFill>
              </a:rPr>
              <a:t>, </a:t>
            </a:r>
            <a:r>
              <a:rPr lang="ko-KR" altLang="en-US" sz="1200" b="0">
                <a:solidFill>
                  <a:srgbClr val="000000"/>
                </a:solidFill>
              </a:rPr>
              <a:t>그 외 일부 기능을 활용하는 경우도 있음</a:t>
            </a:r>
            <a:endParaRPr lang="en-US" altLang="ko-KR" sz="12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자체 </a:t>
            </a:r>
            <a:r>
              <a:rPr lang="en-US" altLang="ko-KR" b="0">
                <a:solidFill>
                  <a:srgbClr val="000000"/>
                </a:solidFill>
              </a:rPr>
              <a:t>SQL </a:t>
            </a:r>
            <a:r>
              <a:rPr lang="ko-KR" altLang="en-US" b="0">
                <a:solidFill>
                  <a:srgbClr val="000000"/>
                </a:solidFill>
              </a:rPr>
              <a:t>실행엔진 </a:t>
            </a:r>
            <a:r>
              <a:rPr lang="en-US" altLang="ko-KR" b="0">
                <a:solidFill>
                  <a:srgbClr val="000000"/>
                </a:solidFill>
              </a:rPr>
              <a:t>- </a:t>
            </a:r>
            <a:r>
              <a:rPr lang="ko-KR" altLang="en-US" b="0">
                <a:solidFill>
                  <a:srgbClr val="000000"/>
                </a:solidFill>
              </a:rPr>
              <a:t>인메모리 방식의 분산 </a:t>
            </a:r>
            <a:r>
              <a:rPr lang="en-US" altLang="ko-KR" b="0">
                <a:solidFill>
                  <a:srgbClr val="000000"/>
                </a:solidFill>
              </a:rPr>
              <a:t>Query </a:t>
            </a:r>
            <a:r>
              <a:rPr lang="ko-KR" altLang="en-US" b="0">
                <a:solidFill>
                  <a:srgbClr val="000000"/>
                </a:solidFill>
              </a:rPr>
              <a:t>엔진</a:t>
            </a:r>
            <a:endParaRPr lang="en-US" altLang="ko-KR" b="0">
              <a:solidFill>
                <a:srgbClr val="000000"/>
              </a:solidFill>
            </a:endParaRP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3. Impala : </a:t>
            </a:r>
            <a:r>
              <a:rPr lang="ko-KR" altLang="en-US" sz="1200" b="0">
                <a:solidFill>
                  <a:srgbClr val="FF0000"/>
                </a:solidFill>
              </a:rPr>
              <a:t>클라우데라</a:t>
            </a:r>
            <a:r>
              <a:rPr lang="en-US" altLang="ko-KR" sz="1200" b="0">
                <a:solidFill>
                  <a:srgbClr val="FF0000"/>
                </a:solidFill>
              </a:rPr>
              <a:t>, </a:t>
            </a:r>
            <a:r>
              <a:rPr lang="ko-KR" altLang="en-US" sz="1200" b="0">
                <a:solidFill>
                  <a:srgbClr val="FF0000"/>
                </a:solidFill>
              </a:rPr>
              <a:t>인메모리</a:t>
            </a:r>
            <a:r>
              <a:rPr lang="en-US" altLang="ko-KR" sz="1200" b="0">
                <a:solidFill>
                  <a:srgbClr val="FF0000"/>
                </a:solidFill>
              </a:rPr>
              <a:t>, </a:t>
            </a:r>
            <a:r>
              <a:rPr lang="ko-KR" altLang="en-US" sz="1200" b="0">
                <a:solidFill>
                  <a:srgbClr val="FF0000"/>
                </a:solidFill>
              </a:rPr>
              <a:t>상용수준이나 </a:t>
            </a:r>
            <a:r>
              <a:rPr lang="en-US" altLang="ko-KR" sz="1200" b="0">
                <a:solidFill>
                  <a:srgbClr val="FF0000"/>
                </a:solidFill>
              </a:rPr>
              <a:t>CDH</a:t>
            </a:r>
            <a:r>
              <a:rPr lang="ko-KR" altLang="en-US" sz="1200" b="0">
                <a:solidFill>
                  <a:srgbClr val="FF0000"/>
                </a:solidFill>
              </a:rPr>
              <a:t>에 의존성이 있음</a:t>
            </a:r>
            <a:endParaRPr lang="en-US" altLang="ko-KR" sz="1200" b="0">
              <a:solidFill>
                <a:srgbClr val="FF0000"/>
              </a:solidFill>
            </a:endParaRP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4. Tajo : </a:t>
            </a:r>
            <a:r>
              <a:rPr lang="ko-KR" altLang="en-US" sz="1200" b="0">
                <a:solidFill>
                  <a:srgbClr val="FF0000"/>
                </a:solidFill>
              </a:rPr>
              <a:t>국산</a:t>
            </a:r>
            <a:r>
              <a:rPr lang="en-US" altLang="ko-KR" sz="1200" b="0">
                <a:solidFill>
                  <a:srgbClr val="FF0000"/>
                </a:solidFill>
              </a:rPr>
              <a:t>, </a:t>
            </a:r>
            <a:r>
              <a:rPr lang="ko-KR" altLang="en-US" sz="1200" b="0">
                <a:solidFill>
                  <a:srgbClr val="FF0000"/>
                </a:solidFill>
              </a:rPr>
              <a:t>하둡의 이상에 충실</a:t>
            </a:r>
            <a:r>
              <a:rPr lang="en-US" altLang="ko-KR" sz="1200" b="0">
                <a:solidFill>
                  <a:srgbClr val="FF0000"/>
                </a:solidFill>
              </a:rPr>
              <a:t>, Hive</a:t>
            </a:r>
            <a:r>
              <a:rPr lang="ko-KR" altLang="en-US" sz="1200" b="0">
                <a:solidFill>
                  <a:srgbClr val="FF0000"/>
                </a:solidFill>
              </a:rPr>
              <a:t>에서 기본적으로 지원하는 기능을 일부만 구현</a:t>
            </a:r>
            <a:endParaRPr lang="en-US" altLang="ko-KR" sz="1200" b="0">
              <a:solidFill>
                <a:srgbClr val="FF0000"/>
              </a:solidFill>
            </a:endParaRP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5. Presto : </a:t>
            </a:r>
            <a:r>
              <a:rPr lang="ko-KR" altLang="en-US" sz="1200" b="0">
                <a:solidFill>
                  <a:srgbClr val="FF0000"/>
                </a:solidFill>
              </a:rPr>
              <a:t>페이스북</a:t>
            </a:r>
            <a:r>
              <a:rPr lang="en-US" altLang="ko-KR" sz="1200" b="0">
                <a:solidFill>
                  <a:srgbClr val="FF0000"/>
                </a:solidFill>
              </a:rPr>
              <a:t>, Pipelining &amp; Streaming, </a:t>
            </a:r>
            <a:r>
              <a:rPr lang="ko-KR" altLang="en-US" sz="1200" b="0">
                <a:solidFill>
                  <a:srgbClr val="FF0000"/>
                </a:solidFill>
              </a:rPr>
              <a:t>가장 빠름</a:t>
            </a:r>
            <a:r>
              <a:rPr lang="en-US" altLang="ko-KR" sz="1200" b="0">
                <a:solidFill>
                  <a:srgbClr val="FF0000"/>
                </a:solidFill>
              </a:rPr>
              <a:t>(</a:t>
            </a:r>
            <a:r>
              <a:rPr lang="ko-KR" altLang="en-US" sz="1200" b="0">
                <a:solidFill>
                  <a:srgbClr val="FF0000"/>
                </a:solidFill>
              </a:rPr>
              <a:t>매우 빠르게</a:t>
            </a:r>
            <a:r>
              <a:rPr lang="en-US" altLang="ko-KR" sz="1200" b="0">
                <a:solidFill>
                  <a:srgbClr val="FF0000"/>
                </a:solidFill>
              </a:rPr>
              <a:t>)</a:t>
            </a: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6. Drill : Apache, </a:t>
            </a:r>
            <a:r>
              <a:rPr lang="ko-KR" altLang="en-US" sz="1200" b="0">
                <a:solidFill>
                  <a:srgbClr val="FF0000"/>
                </a:solidFill>
              </a:rPr>
              <a:t>구글의 </a:t>
            </a:r>
            <a:r>
              <a:rPr lang="en-US" altLang="ko-KR" sz="1200" b="0">
                <a:solidFill>
                  <a:srgbClr val="FF0000"/>
                </a:solidFill>
              </a:rPr>
              <a:t>Dremel 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200" b="0">
              <a:solidFill>
                <a:srgbClr val="FF0000"/>
              </a:solidFill>
            </a:endParaRPr>
          </a:p>
        </p:txBody>
      </p:sp>
      <p:sp>
        <p:nvSpPr>
          <p:cNvPr id="183299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3.</a:t>
            </a:r>
            <a:r>
              <a:rPr lang="en-US" altLang="ko-KR" sz="3000" smtClean="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SQL on Hadoop </a:t>
            </a:r>
            <a:r>
              <a:rPr lang="ko-KR" altLang="en-US" sz="3000" smtClean="0">
                <a:solidFill>
                  <a:srgbClr val="FFFFFF"/>
                </a:solidFill>
              </a:rPr>
              <a:t>분류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Box 2"/>
          <p:cNvSpPr txBox="1">
            <a:spLocks noChangeArrowheads="1"/>
          </p:cNvSpPr>
          <p:nvPr/>
        </p:nvSpPr>
        <p:spPr bwMode="auto">
          <a:xfrm>
            <a:off x="415925" y="1196975"/>
            <a:ext cx="9050338" cy="1671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757238" indent="-1524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분류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C type : </a:t>
            </a:r>
            <a:r>
              <a:rPr lang="ko-KR" altLang="en-US" sz="1600" b="0">
                <a:solidFill>
                  <a:srgbClr val="000000"/>
                </a:solidFill>
              </a:rPr>
              <a:t>혼합 방식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인메모리</a:t>
            </a:r>
            <a:r>
              <a:rPr lang="en-US" altLang="ko-KR" b="0">
                <a:solidFill>
                  <a:srgbClr val="000000"/>
                </a:solidFill>
              </a:rPr>
              <a:t>, MapReduce DAG</a:t>
            </a:r>
          </a:p>
          <a:p>
            <a:pPr lvl="3" eaLnBrk="1" hangingPunct="1">
              <a:buFontTx/>
              <a:buNone/>
            </a:pPr>
            <a:r>
              <a:rPr lang="en-US" altLang="ko-KR" sz="1200" b="0">
                <a:solidFill>
                  <a:srgbClr val="FF0000"/>
                </a:solidFill>
              </a:rPr>
              <a:t>7. </a:t>
            </a:r>
            <a:r>
              <a:rPr lang="en-US" altLang="ko-KR" sz="1200" b="0" smtClean="0">
                <a:solidFill>
                  <a:srgbClr val="FF0000"/>
                </a:solidFill>
              </a:rPr>
              <a:t>SparkSQL </a:t>
            </a:r>
            <a:r>
              <a:rPr lang="en-US" altLang="ko-KR" sz="1200" b="0">
                <a:solidFill>
                  <a:srgbClr val="FF0000"/>
                </a:solidFill>
              </a:rPr>
              <a:t>: Spark </a:t>
            </a:r>
            <a:r>
              <a:rPr lang="ko-KR" altLang="en-US" sz="1200" b="0">
                <a:solidFill>
                  <a:srgbClr val="FF0000"/>
                </a:solidFill>
              </a:rPr>
              <a:t>기반으로 </a:t>
            </a:r>
            <a:r>
              <a:rPr lang="en-US" altLang="ko-KR" sz="1200" b="0">
                <a:solidFill>
                  <a:srgbClr val="FF0000"/>
                </a:solidFill>
              </a:rPr>
              <a:t>SQL</a:t>
            </a:r>
            <a:r>
              <a:rPr lang="ko-KR" altLang="en-US" sz="1200" b="0">
                <a:solidFill>
                  <a:srgbClr val="FF0000"/>
                </a:solidFill>
              </a:rPr>
              <a:t>을 </a:t>
            </a:r>
            <a:r>
              <a:rPr lang="ko-KR" altLang="en-US" sz="1200" b="0" smtClean="0">
                <a:solidFill>
                  <a:srgbClr val="FF0000"/>
                </a:solidFill>
              </a:rPr>
              <a:t>지원</a:t>
            </a:r>
            <a:endParaRPr lang="en-US" altLang="ko-KR" sz="1200" b="0" smtClean="0">
              <a:solidFill>
                <a:srgbClr val="FF0000"/>
              </a:solidFill>
            </a:endParaRPr>
          </a:p>
          <a:p>
            <a:pPr lvl="3" eaLnBrk="1" hangingPunct="1">
              <a:buFontTx/>
              <a:buNone/>
            </a:pPr>
            <a:r>
              <a:rPr lang="en-US" altLang="ko-KR" sz="1200" b="0" smtClean="0">
                <a:solidFill>
                  <a:srgbClr val="FF0000"/>
                </a:solidFill>
              </a:rPr>
              <a:t>8. Shark : SparkSQL</a:t>
            </a:r>
            <a:r>
              <a:rPr lang="ko-KR" altLang="en-US" sz="1200" b="0" smtClean="0">
                <a:solidFill>
                  <a:srgbClr val="FF0000"/>
                </a:solidFill>
              </a:rPr>
              <a:t>의 예전 버전</a:t>
            </a:r>
            <a:r>
              <a:rPr lang="en-US" altLang="ko-KR" sz="1200" b="0" smtClean="0">
                <a:solidFill>
                  <a:srgbClr val="FF0000"/>
                </a:solidFill>
              </a:rPr>
              <a:t>, Hive</a:t>
            </a:r>
            <a:r>
              <a:rPr lang="ko-KR" altLang="en-US" sz="1200" b="0" smtClean="0">
                <a:solidFill>
                  <a:srgbClr val="FF0000"/>
                </a:solidFill>
              </a:rPr>
              <a:t>를 기반으로 하며</a:t>
            </a:r>
            <a:r>
              <a:rPr lang="en-US" altLang="ko-KR" sz="1200" b="0" smtClean="0">
                <a:solidFill>
                  <a:srgbClr val="FF0000"/>
                </a:solidFill>
              </a:rPr>
              <a:t>, MapReduce</a:t>
            </a:r>
            <a:r>
              <a:rPr lang="ko-KR" altLang="en-US" sz="1200" b="0" smtClean="0">
                <a:solidFill>
                  <a:srgbClr val="FF0000"/>
                </a:solidFill>
              </a:rPr>
              <a:t>대신 </a:t>
            </a:r>
            <a:r>
              <a:rPr lang="en-US" altLang="ko-KR" sz="1200" b="0" smtClean="0">
                <a:solidFill>
                  <a:srgbClr val="FF0000"/>
                </a:solidFill>
              </a:rPr>
              <a:t>Spark Core</a:t>
            </a:r>
            <a:r>
              <a:rPr lang="ko-KR" altLang="en-US" sz="1200" b="0" smtClean="0">
                <a:solidFill>
                  <a:srgbClr val="FF0000"/>
                </a:solidFill>
              </a:rPr>
              <a:t>를 사용</a:t>
            </a:r>
            <a:endParaRPr lang="en-US" altLang="ko-KR" sz="1200" b="0">
              <a:solidFill>
                <a:srgbClr val="FF0000"/>
              </a:solidFill>
            </a:endParaRPr>
          </a:p>
        </p:txBody>
      </p:sp>
      <p:sp>
        <p:nvSpPr>
          <p:cNvPr id="18432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3.</a:t>
            </a:r>
            <a:r>
              <a:rPr lang="en-US" altLang="ko-KR" sz="3000" smtClean="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SQL on Hadoop </a:t>
            </a:r>
            <a:r>
              <a:rPr lang="ko-KR" altLang="en-US" sz="3000" smtClean="0">
                <a:solidFill>
                  <a:srgbClr val="FFFFFF"/>
                </a:solidFill>
              </a:rPr>
              <a:t>분류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085183" y="3043560"/>
            <a:ext cx="1731913" cy="756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SparkSQL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4568" y="4833156"/>
            <a:ext cx="117974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Hive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76004" y="4833156"/>
            <a:ext cx="117974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Presto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95309" y="4833156"/>
            <a:ext cx="117974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HBase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64568" y="5354352"/>
            <a:ext cx="3610489" cy="10081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HDFS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86927" y="4833156"/>
            <a:ext cx="1179748" cy="1529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Mysql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98363" y="4833156"/>
            <a:ext cx="1179748" cy="1529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Oracle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17668" y="4833156"/>
            <a:ext cx="1179748" cy="1529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몽고</a:t>
            </a:r>
            <a:r>
              <a:rPr lang="en-US" altLang="ko-KR" smtClean="0"/>
              <a:t>DB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88805" y="3825044"/>
            <a:ext cx="3456384" cy="7200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Spark Core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6.4. SQL</a:t>
            </a:r>
            <a:r>
              <a:rPr lang="ko-KR" altLang="en-US" sz="4400" smtClean="0">
                <a:solidFill>
                  <a:srgbClr val="000000"/>
                </a:solidFill>
              </a:rPr>
              <a:t> </a:t>
            </a:r>
            <a:r>
              <a:rPr lang="en-US" altLang="ko-KR" sz="4400" smtClean="0">
                <a:solidFill>
                  <a:srgbClr val="000000"/>
                </a:solidFill>
              </a:rPr>
              <a:t>on  Hadoop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rgbClr val="000000"/>
                </a:solidFill>
              </a:rPr>
              <a:t> </a:t>
            </a:r>
            <a:r>
              <a:rPr lang="en-US" altLang="ko-KR" sz="4400" smtClean="0">
                <a:solidFill>
                  <a:srgbClr val="000000"/>
                </a:solidFill>
              </a:rPr>
              <a:t>     : Tajo</a:t>
            </a:r>
            <a:r>
              <a:rPr lang="en-US" altLang="ko-KR" sz="4400">
                <a:solidFill>
                  <a:srgbClr val="000000"/>
                </a:solidFill>
              </a:rPr>
              <a:t>, Presto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186371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Part VI : Business Analytics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실습</a:t>
            </a:r>
          </a:p>
        </p:txBody>
      </p:sp>
      <p:pic>
        <p:nvPicPr>
          <p:cNvPr id="1873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7777163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396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</a:t>
            </a:r>
            <a:r>
              <a:rPr lang="en-US" altLang="en-US" sz="3000">
                <a:solidFill>
                  <a:srgbClr val="FFFFFF"/>
                </a:solidFill>
              </a:rPr>
              <a:t>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Tajo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87397" name="TextBox 2"/>
          <p:cNvSpPr txBox="1">
            <a:spLocks noChangeArrowheads="1"/>
          </p:cNvSpPr>
          <p:nvPr/>
        </p:nvSpPr>
        <p:spPr bwMode="auto">
          <a:xfrm>
            <a:off x="415925" y="6323013"/>
            <a:ext cx="6372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200">
                <a:solidFill>
                  <a:srgbClr val="000000"/>
                </a:solidFill>
              </a:rPr>
              <a:t>출처 </a:t>
            </a:r>
            <a:r>
              <a:rPr kumimoji="0" lang="en-US" altLang="ko-KR" sz="1200">
                <a:solidFill>
                  <a:srgbClr val="000000"/>
                </a:solidFill>
              </a:rPr>
              <a:t>: slideshare.net : Tajo and SQL-on-Hadoop in Tech Planet 2013</a:t>
            </a:r>
            <a:endParaRPr kumimoji="0" lang="ko-KR" altLang="en-US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635125"/>
            <a:ext cx="82804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8419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</a:t>
            </a:r>
            <a:r>
              <a:rPr lang="en-US" altLang="en-US" sz="3000">
                <a:solidFill>
                  <a:srgbClr val="FFFFFF"/>
                </a:solidFill>
              </a:rPr>
              <a:t>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Tajo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88420" name="TextBox 2"/>
          <p:cNvSpPr txBox="1">
            <a:spLocks noChangeArrowheads="1"/>
          </p:cNvSpPr>
          <p:nvPr/>
        </p:nvSpPr>
        <p:spPr bwMode="auto">
          <a:xfrm>
            <a:off x="415925" y="6323013"/>
            <a:ext cx="6372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200">
                <a:solidFill>
                  <a:srgbClr val="000000"/>
                </a:solidFill>
              </a:rPr>
              <a:t>출처 </a:t>
            </a:r>
            <a:r>
              <a:rPr kumimoji="0" lang="en-US" altLang="ko-KR" sz="1200">
                <a:solidFill>
                  <a:srgbClr val="000000"/>
                </a:solidFill>
              </a:rPr>
              <a:t>: slideshare.net : Tajo and SQL-on-Hadoop in Tech Planet 2013</a:t>
            </a:r>
            <a:endParaRPr kumimoji="0" lang="ko-KR" altLang="en-US" sz="1200" b="0">
              <a:solidFill>
                <a:srgbClr val="000000"/>
              </a:solidFill>
            </a:endParaRPr>
          </a:p>
        </p:txBody>
      </p:sp>
      <p:sp>
        <p:nvSpPr>
          <p:cNvPr id="188421" name="제목 1"/>
          <p:cNvSpPr>
            <a:spLocks/>
          </p:cNvSpPr>
          <p:nvPr/>
        </p:nvSpPr>
        <p:spPr bwMode="auto">
          <a:xfrm>
            <a:off x="415925" y="1196975"/>
            <a:ext cx="850741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실습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25613"/>
            <a:ext cx="8280400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944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</a:t>
            </a:r>
            <a:r>
              <a:rPr lang="en-US" altLang="en-US" sz="3000">
                <a:solidFill>
                  <a:srgbClr val="FFFFFF"/>
                </a:solidFill>
              </a:rPr>
              <a:t>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Tajo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89444" name="제목 1"/>
          <p:cNvSpPr>
            <a:spLocks/>
          </p:cNvSpPr>
          <p:nvPr/>
        </p:nvSpPr>
        <p:spPr bwMode="auto">
          <a:xfrm>
            <a:off x="415925" y="1196975"/>
            <a:ext cx="850741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실습</a:t>
            </a:r>
          </a:p>
        </p:txBody>
      </p:sp>
      <p:sp>
        <p:nvSpPr>
          <p:cNvPr id="189445" name="TextBox 2"/>
          <p:cNvSpPr txBox="1">
            <a:spLocks noChangeArrowheads="1"/>
          </p:cNvSpPr>
          <p:nvPr/>
        </p:nvSpPr>
        <p:spPr bwMode="auto">
          <a:xfrm>
            <a:off x="415925" y="6323013"/>
            <a:ext cx="6372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200">
                <a:solidFill>
                  <a:srgbClr val="000000"/>
                </a:solidFill>
              </a:rPr>
              <a:t>출처 </a:t>
            </a:r>
            <a:r>
              <a:rPr kumimoji="0" lang="en-US" altLang="ko-KR" sz="1200">
                <a:solidFill>
                  <a:srgbClr val="000000"/>
                </a:solidFill>
              </a:rPr>
              <a:t>: slideshare.net : Tajo and SQL-on-Hadoop in Tech Planet 2013</a:t>
            </a:r>
            <a:endParaRPr kumimoji="0" lang="ko-KR" altLang="en-US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592263"/>
            <a:ext cx="907415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03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66357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BI</a:t>
            </a:r>
            <a:endParaRPr lang="ko-KR" altLang="en-US" sz="1800" b="1" smtClean="0"/>
          </a:p>
        </p:txBody>
      </p:sp>
      <p:sp>
        <p:nvSpPr>
          <p:cNvPr id="153604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>
                <a:solidFill>
                  <a:srgbClr val="FFFFFF"/>
                </a:solidFill>
              </a:rPr>
              <a:t>생태계 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1736725"/>
            <a:ext cx="7596187" cy="461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046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</a:t>
            </a:r>
            <a:r>
              <a:rPr lang="en-US" altLang="en-US" sz="3000">
                <a:solidFill>
                  <a:srgbClr val="FFFFFF"/>
                </a:solidFill>
              </a:rPr>
              <a:t>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Tajo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190468" name="제목 1"/>
          <p:cNvSpPr>
            <a:spLocks/>
          </p:cNvSpPr>
          <p:nvPr/>
        </p:nvSpPr>
        <p:spPr bwMode="auto">
          <a:xfrm>
            <a:off x="415925" y="1196975"/>
            <a:ext cx="850741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실습</a:t>
            </a:r>
          </a:p>
        </p:txBody>
      </p:sp>
      <p:sp>
        <p:nvSpPr>
          <p:cNvPr id="190469" name="TextBox 2"/>
          <p:cNvSpPr txBox="1">
            <a:spLocks noChangeArrowheads="1"/>
          </p:cNvSpPr>
          <p:nvPr/>
        </p:nvSpPr>
        <p:spPr bwMode="auto">
          <a:xfrm>
            <a:off x="415925" y="6323013"/>
            <a:ext cx="63722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1200">
                <a:solidFill>
                  <a:srgbClr val="000000"/>
                </a:solidFill>
              </a:rPr>
              <a:t>출처 </a:t>
            </a:r>
            <a:r>
              <a:rPr kumimoji="0" lang="en-US" altLang="ko-KR" sz="1200">
                <a:solidFill>
                  <a:srgbClr val="000000"/>
                </a:solidFill>
              </a:rPr>
              <a:t>: slideshare.net : Tajo and SQL-on-Hadoop in Tech Planet 2013</a:t>
            </a:r>
            <a:endParaRPr kumimoji="0" lang="ko-KR" altLang="en-US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아키텍처</a:t>
            </a:r>
          </a:p>
        </p:txBody>
      </p:sp>
      <p:pic>
        <p:nvPicPr>
          <p:cNvPr id="1914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280400" cy="367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14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</a:t>
            </a:r>
            <a:r>
              <a:rPr lang="en-US" altLang="en-US" sz="3000">
                <a:solidFill>
                  <a:srgbClr val="FFFFFF"/>
                </a:solidFill>
              </a:rPr>
              <a:t>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Presto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6975"/>
            <a:ext cx="8507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Query Execution Flow </a:t>
            </a:r>
            <a:endParaRPr lang="ko-KR" altLang="en-US" sz="1800" b="1" smtClean="0"/>
          </a:p>
        </p:txBody>
      </p:sp>
      <p:pic>
        <p:nvPicPr>
          <p:cNvPr id="1925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700213"/>
            <a:ext cx="872490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2516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</a:t>
            </a:r>
            <a:r>
              <a:rPr lang="en-US" altLang="en-US" sz="3000">
                <a:solidFill>
                  <a:srgbClr val="FFFFFF"/>
                </a:solidFill>
              </a:rPr>
              <a:t>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Presto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50338" cy="378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실습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Hive MetaStore </a:t>
            </a:r>
            <a:r>
              <a:rPr lang="ko-KR" altLang="en-US" sz="1600" b="0">
                <a:solidFill>
                  <a:srgbClr val="000000"/>
                </a:solidFill>
              </a:rPr>
              <a:t>서비스 </a:t>
            </a:r>
            <a:r>
              <a:rPr lang="en-US" altLang="ko-KR" sz="1600" b="0">
                <a:solidFill>
                  <a:srgbClr val="000000"/>
                </a:solidFill>
              </a:rPr>
              <a:t>Start</a:t>
            </a:r>
          </a:p>
          <a:p>
            <a:pPr lvl="2" eaLnBrk="1" hangingPunct="1">
              <a:buFont typeface="맑은 고딕" pitchFamily="50" charset="-127"/>
              <a:buNone/>
            </a:pPr>
            <a:r>
              <a:rPr lang="it-IT" altLang="ko-KR" b="0">
                <a:solidFill>
                  <a:srgbClr val="000000"/>
                </a:solidFill>
              </a:rPr>
              <a:t>$ hive --service metastore -p 9083 &amp;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Presto </a:t>
            </a:r>
            <a:r>
              <a:rPr lang="ko-KR" altLang="en-US" sz="1600" b="0">
                <a:solidFill>
                  <a:srgbClr val="000000"/>
                </a:solidFill>
              </a:rPr>
              <a:t>서비스 </a:t>
            </a:r>
            <a:r>
              <a:rPr lang="en-US" altLang="ko-KR" sz="1600" b="0">
                <a:solidFill>
                  <a:srgbClr val="000000"/>
                </a:solidFill>
              </a:rPr>
              <a:t>Start </a:t>
            </a:r>
          </a:p>
          <a:p>
            <a:pPr lvl="2" eaLnBrk="1" hangingPunct="1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$ local/presto/bin/launcher start</a:t>
            </a:r>
          </a:p>
          <a:p>
            <a:pPr lvl="2" eaLnBrk="1" hangingPunct="1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// $ local/presto/bin/launcher stop : </a:t>
            </a:r>
            <a:r>
              <a:rPr lang="ko-KR" altLang="en-US" b="0">
                <a:solidFill>
                  <a:srgbClr val="000000"/>
                </a:solidFill>
              </a:rPr>
              <a:t>중지하기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Presto Client Shell </a:t>
            </a:r>
            <a:r>
              <a:rPr lang="ko-KR" altLang="en-US" sz="1600" b="0">
                <a:solidFill>
                  <a:srgbClr val="000000"/>
                </a:solidFill>
              </a:rPr>
              <a:t>접속</a:t>
            </a:r>
            <a:r>
              <a:rPr lang="en-US" altLang="ko-KR" sz="1600" b="0">
                <a:solidFill>
                  <a:srgbClr val="000000"/>
                </a:solidFill>
              </a:rPr>
              <a:t> </a:t>
            </a:r>
          </a:p>
          <a:p>
            <a:pPr lvl="2" eaLnBrk="1" hangingPunct="1">
              <a:buFont typeface="맑은 고딕" pitchFamily="50" charset="-127"/>
              <a:buNone/>
            </a:pPr>
            <a:r>
              <a:rPr lang="it-IT" altLang="ko-KR" b="0">
                <a:solidFill>
                  <a:srgbClr val="000000"/>
                </a:solidFill>
              </a:rPr>
              <a:t>$ bin/presto --server localhost:8080 --catalog hive --schema default</a:t>
            </a:r>
            <a:br>
              <a:rPr lang="it-IT" altLang="ko-KR" b="0">
                <a:solidFill>
                  <a:srgbClr val="000000"/>
                </a:solidFill>
              </a:rPr>
            </a:br>
            <a:endParaRPr lang="en-US" altLang="ko-KR" b="0">
              <a:solidFill>
                <a:srgbClr val="000000"/>
              </a:solidFill>
            </a:endParaRPr>
          </a:p>
        </p:txBody>
      </p:sp>
      <p:sp>
        <p:nvSpPr>
          <p:cNvPr id="193539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</a:t>
            </a:r>
            <a:r>
              <a:rPr lang="en-US" altLang="en-US" sz="3000">
                <a:solidFill>
                  <a:srgbClr val="FFFFFF"/>
                </a:solidFill>
              </a:rPr>
              <a:t>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Presto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6"/>
          <p:cNvSpPr>
            <a:spLocks noChangeArrowheads="1"/>
          </p:cNvSpPr>
          <p:nvPr/>
        </p:nvSpPr>
        <p:spPr bwMode="auto">
          <a:xfrm>
            <a:off x="4953000" y="1196975"/>
            <a:ext cx="4176713" cy="4932363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>
              <a:solidFill>
                <a:srgbClr val="000000"/>
              </a:solidFill>
            </a:endParaRPr>
          </a:p>
        </p:txBody>
      </p:sp>
      <p:sp>
        <p:nvSpPr>
          <p:cNvPr id="194563" name="Rectangle 5"/>
          <p:cNvSpPr>
            <a:spLocks noChangeArrowheads="1"/>
          </p:cNvSpPr>
          <p:nvPr/>
        </p:nvSpPr>
        <p:spPr bwMode="auto">
          <a:xfrm>
            <a:off x="415925" y="1196975"/>
            <a:ext cx="4176713" cy="4932363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>
              <a:solidFill>
                <a:srgbClr val="000000"/>
              </a:solidFill>
            </a:endParaRPr>
          </a:p>
        </p:txBody>
      </p:sp>
      <p:sp>
        <p:nvSpPr>
          <p:cNvPr id="194564" name="직사각형 3"/>
          <p:cNvSpPr>
            <a:spLocks noChangeArrowheads="1"/>
          </p:cNvSpPr>
          <p:nvPr/>
        </p:nvSpPr>
        <p:spPr bwMode="auto">
          <a:xfrm>
            <a:off x="415925" y="1196975"/>
            <a:ext cx="4953000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0" lang="en-US" altLang="ko-KR" sz="1100" b="0">
                <a:solidFill>
                  <a:srgbClr val="000000"/>
                </a:solidFill>
              </a:rPr>
              <a:t>presto:default&gt; show tables;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Table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------------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pig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pig_result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sample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(3 rows)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/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Query 20140424_140948_00003_wua9i, FINISHED, 1 node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Splits: 2 total, 2 done (100.00%)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0:00 [3 rows, 70B] [15 rows/s, 353B/s]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/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presto:default&gt; select * from pig;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str | price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-----+-------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aaa | 100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bbb | 200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ccc | 300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aaa | 500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(4 rows)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/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Query 20140424_140954_00004_wua9i, FINISHED, 1 node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Splits: 2 total, 2 done (100.00%)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0:02 [8 rows, 100B] [4 rows/s, 54B/s]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endParaRPr kumimoji="0" lang="ko-KR" altLang="en-US" sz="1100" b="0">
              <a:solidFill>
                <a:srgbClr val="000000"/>
              </a:solidFill>
            </a:endParaRPr>
          </a:p>
        </p:txBody>
      </p:sp>
      <p:sp>
        <p:nvSpPr>
          <p:cNvPr id="194565" name="직사각형 4"/>
          <p:cNvSpPr>
            <a:spLocks noChangeArrowheads="1"/>
          </p:cNvSpPr>
          <p:nvPr/>
        </p:nvSpPr>
        <p:spPr bwMode="auto">
          <a:xfrm>
            <a:off x="4953000" y="1196975"/>
            <a:ext cx="45370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0" lang="en-US" altLang="ko-KR" sz="1100" b="0">
                <a:solidFill>
                  <a:srgbClr val="000000"/>
                </a:solidFill>
              </a:rPr>
              <a:t>presto:default&gt; select str,sum(price) from pig group by str;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str | _col1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-----+-------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aaa | 600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bbb | 200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ccc | 300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(3 rows)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/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Query 20140424_141100_00005_wua9i, FINISHED, 1 node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Splits: 3 total, 3 done (100.00%)</a:t>
            </a:r>
            <a:br>
              <a:rPr kumimoji="0" lang="en-US" altLang="ko-KR" sz="1100" b="0">
                <a:solidFill>
                  <a:srgbClr val="000000"/>
                </a:solidFill>
              </a:rPr>
            </a:br>
            <a:r>
              <a:rPr kumimoji="0" lang="en-US" altLang="ko-KR" sz="1100" b="0">
                <a:solidFill>
                  <a:srgbClr val="000000"/>
                </a:solidFill>
              </a:rPr>
              <a:t>0:00 [8 rows, 100B] [16 rows/s, 208B/s]</a:t>
            </a:r>
          </a:p>
          <a:p>
            <a:pPr>
              <a:spcBef>
                <a:spcPct val="0"/>
              </a:spcBef>
              <a:buFontTx/>
              <a:buNone/>
            </a:pPr>
            <a:endParaRPr kumimoji="0" lang="en-US" altLang="ko-KR" sz="1100" b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ko-KR" sz="1100" b="0">
                <a:solidFill>
                  <a:srgbClr val="000000"/>
                </a:solidFill>
              </a:rPr>
              <a:t>presto:default&gt; quit;</a:t>
            </a:r>
          </a:p>
          <a:p>
            <a:pPr>
              <a:spcBef>
                <a:spcPct val="0"/>
              </a:spcBef>
              <a:buFontTx/>
              <a:buNone/>
            </a:pPr>
            <a:endParaRPr kumimoji="0" lang="ko-KR" altLang="en-US" sz="1100" b="0">
              <a:solidFill>
                <a:srgbClr val="000000"/>
              </a:solidFill>
            </a:endParaRPr>
          </a:p>
        </p:txBody>
      </p:sp>
      <p:sp>
        <p:nvSpPr>
          <p:cNvPr id="194566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</a:t>
            </a:r>
            <a:r>
              <a:rPr lang="en-US" altLang="en-US" sz="3000">
                <a:solidFill>
                  <a:srgbClr val="FFFFFF"/>
                </a:solidFill>
              </a:rPr>
              <a:t>.</a:t>
            </a:r>
            <a:r>
              <a:rPr lang="en-US" altLang="ko-KR" sz="3000">
                <a:solidFill>
                  <a:srgbClr val="FFFFFF"/>
                </a:solidFill>
              </a:rPr>
              <a:t> </a:t>
            </a:r>
            <a:r>
              <a:rPr lang="en-US" altLang="en-US" sz="3000">
                <a:solidFill>
                  <a:srgbClr val="FFFFFF"/>
                </a:solidFill>
              </a:rPr>
              <a:t>Presto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81172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6.5. </a:t>
            </a:r>
            <a:r>
              <a:rPr lang="en-US" altLang="ko-KR" sz="4400">
                <a:solidFill>
                  <a:srgbClr val="000000"/>
                </a:solidFill>
              </a:rPr>
              <a:t>In-Memory </a:t>
            </a:r>
            <a:r>
              <a:rPr lang="ko-KR" altLang="en-US" sz="4400">
                <a:solidFill>
                  <a:srgbClr val="000000"/>
                </a:solidFill>
              </a:rPr>
              <a:t>분석 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rgbClr val="000000"/>
                </a:solidFill>
              </a:rPr>
              <a:t> </a:t>
            </a:r>
            <a:r>
              <a:rPr lang="en-US" altLang="ko-KR" sz="4400" smtClean="0">
                <a:solidFill>
                  <a:srgbClr val="000000"/>
                </a:solidFill>
              </a:rPr>
              <a:t>    : </a:t>
            </a:r>
            <a:r>
              <a:rPr lang="en-US" altLang="en-US" sz="4400" smtClean="0">
                <a:solidFill>
                  <a:srgbClr val="000000"/>
                </a:solidFill>
              </a:rPr>
              <a:t>Spark &amp; Shark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205827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Part VI : Business Analytics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Spark</a:t>
            </a:r>
            <a:br>
              <a:rPr lang="en-US" altLang="ko-KR" sz="3000" b="1" smtClean="0">
                <a:solidFill>
                  <a:schemeClr val="bg1"/>
                </a:solidFill>
              </a:rPr>
            </a:b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81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개요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>
                <a:solidFill>
                  <a:srgbClr val="000000"/>
                </a:solidFill>
              </a:rPr>
              <a:t>분산</a:t>
            </a:r>
            <a:r>
              <a:rPr lang="en-US" altLang="ko-KR" sz="1600" b="0">
                <a:solidFill>
                  <a:srgbClr val="000000"/>
                </a:solidFill>
              </a:rPr>
              <a:t>, </a:t>
            </a:r>
            <a:r>
              <a:rPr lang="ko-KR" altLang="en-US" sz="1600" b="0">
                <a:solidFill>
                  <a:srgbClr val="000000"/>
                </a:solidFill>
              </a:rPr>
              <a:t>초고속</a:t>
            </a:r>
            <a:r>
              <a:rPr lang="en-US" altLang="ko-KR" sz="1600" b="0">
                <a:solidFill>
                  <a:srgbClr val="000000"/>
                </a:solidFill>
              </a:rPr>
              <a:t>, </a:t>
            </a:r>
            <a:r>
              <a:rPr lang="ko-KR" altLang="en-US" sz="1600" b="0">
                <a:solidFill>
                  <a:srgbClr val="000000"/>
                </a:solidFill>
              </a:rPr>
              <a:t>인메모리 </a:t>
            </a:r>
            <a:r>
              <a:rPr lang="en-US" altLang="ko-KR" sz="1600" b="0">
                <a:solidFill>
                  <a:srgbClr val="000000"/>
                </a:solidFill>
              </a:rPr>
              <a:t>MapReduce like Computing Framework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Interactive </a:t>
            </a:r>
            <a:r>
              <a:rPr lang="ko-KR" altLang="en-US" b="0">
                <a:solidFill>
                  <a:srgbClr val="000000"/>
                </a:solidFill>
              </a:rPr>
              <a:t>쿼리를 위한 인메모리 데이터 스토리지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Graph </a:t>
            </a:r>
            <a:r>
              <a:rPr lang="ko-KR" altLang="en-US" b="0">
                <a:solidFill>
                  <a:srgbClr val="000000"/>
                </a:solidFill>
              </a:rPr>
              <a:t>등 쿼리에 최적화된 실행 엔진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Iterative Algorithms(Machine Learning)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Interactive Data Mining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하둡보다 엄청 빠름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Stinger</a:t>
            </a:r>
            <a:r>
              <a:rPr lang="ko-KR" altLang="en-US" b="0">
                <a:solidFill>
                  <a:srgbClr val="000000"/>
                </a:solidFill>
              </a:rPr>
              <a:t>와 유사한 아키텍처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Hadoop Storage </a:t>
            </a:r>
            <a:r>
              <a:rPr lang="ko-KR" altLang="en-US" sz="1600" b="0">
                <a:solidFill>
                  <a:srgbClr val="000000"/>
                </a:solidFill>
              </a:rPr>
              <a:t>및 </a:t>
            </a:r>
            <a:r>
              <a:rPr lang="en-US" altLang="ko-KR" sz="1600" b="0">
                <a:solidFill>
                  <a:srgbClr val="000000"/>
                </a:solidFill>
              </a:rPr>
              <a:t>DataBase Support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 기반 시스템과 호환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HDFS, Hbase, SequenceFiles </a:t>
            </a:r>
            <a:r>
              <a:rPr lang="en-US" altLang="ko-KR" b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r>
              <a:rPr lang="en-US" altLang="ko-KR" b="0">
                <a:solidFill>
                  <a:srgbClr val="000000"/>
                </a:solidFill>
              </a:rPr>
              <a:t>..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z="1600" b="0">
                <a:solidFill>
                  <a:srgbClr val="000000"/>
                </a:solidFill>
              </a:rPr>
              <a:t>Mysql, Oralce, Casandra ... : JDBC Driver</a:t>
            </a:r>
          </a:p>
          <a:p>
            <a:pPr marL="263525" lvl="1" indent="0" eaLnBrk="1" hangingPunct="1">
              <a:buNone/>
            </a:pP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4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Spark</a:t>
            </a:r>
            <a:br>
              <a:rPr lang="en-US" altLang="ko-KR" sz="3000" b="1" smtClean="0">
                <a:solidFill>
                  <a:schemeClr val="bg1"/>
                </a:solidFill>
              </a:rPr>
            </a:b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7875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17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특징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HDFS &amp; Hive </a:t>
            </a:r>
            <a:r>
              <a:rPr lang="ko-KR" altLang="en-US" sz="1600" b="0">
                <a:solidFill>
                  <a:srgbClr val="000000"/>
                </a:solidFill>
              </a:rPr>
              <a:t>통합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Port</a:t>
            </a: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of Hive to run on Spark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</a:t>
            </a: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Hive </a:t>
            </a:r>
            <a:r>
              <a:rPr lang="ko-KR" altLang="en-US" b="0">
                <a:solidFill>
                  <a:srgbClr val="000000"/>
                </a:solidFill>
              </a:rPr>
              <a:t>데이터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 Hive Metastore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 Query(HiveQL, UDFs, </a:t>
            </a:r>
            <a:r>
              <a:rPr lang="en-US" altLang="ko-KR" b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r>
              <a:rPr lang="en-US" altLang="ko-KR" b="0">
                <a:solidFill>
                  <a:srgbClr val="000000"/>
                </a:solidFill>
              </a:rPr>
              <a:t> )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Programming is Scala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Scala Shell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Python Support : PySpark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Java Support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History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Spark started in 2009, UC Berkeley AMP Lab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Shark started in 2011 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3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9608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vs Hadoop : Word Count </a:t>
            </a:r>
            <a:endParaRPr lang="ko-KR" altLang="en-US" sz="1800" b="1" smtClean="0"/>
          </a:p>
        </p:txBody>
      </p:sp>
      <p:pic>
        <p:nvPicPr>
          <p:cNvPr id="2088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8900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Spark</a:t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5224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구성요소</a:t>
            </a:r>
            <a:r>
              <a:rPr lang="en-US" altLang="ko-KR" sz="1800" b="1" smtClean="0"/>
              <a:t>  </a:t>
            </a:r>
            <a:endParaRPr lang="ko-KR" altLang="en-US" sz="1800" b="1" smtClean="0"/>
          </a:p>
        </p:txBody>
      </p:sp>
      <p:pic>
        <p:nvPicPr>
          <p:cNvPr id="209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9924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Spark</a:t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8875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하이브리드 </a:t>
            </a:r>
            <a:r>
              <a:rPr lang="en-US" altLang="ko-KR" sz="1800" b="1" smtClean="0"/>
              <a:t>BI</a:t>
            </a:r>
            <a:endParaRPr lang="ko-KR" altLang="en-US" sz="1800" b="1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20" y="1738050"/>
            <a:ext cx="8678523" cy="482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2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>
                <a:solidFill>
                  <a:srgbClr val="FFFFFF"/>
                </a:solidFill>
              </a:rPr>
              <a:t>생태계 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9829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Process &amp; Scheduling  </a:t>
            </a:r>
            <a:endParaRPr lang="ko-KR" altLang="en-US" sz="1800" b="1" smtClean="0"/>
          </a:p>
        </p:txBody>
      </p:sp>
      <p:pic>
        <p:nvPicPr>
          <p:cNvPr id="2109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75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094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Spark</a:t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2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8313"/>
            <a:ext cx="7921625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971" name="모서리가 둥근 사각형 설명선 3"/>
          <p:cNvSpPr>
            <a:spLocks noChangeArrowheads="1"/>
          </p:cNvSpPr>
          <p:nvPr/>
        </p:nvSpPr>
        <p:spPr bwMode="auto">
          <a:xfrm>
            <a:off x="4953000" y="1196975"/>
            <a:ext cx="2952750" cy="504825"/>
          </a:xfrm>
          <a:prstGeom prst="wedgeRoundRectCallout">
            <a:avLst>
              <a:gd name="adj1" fmla="val -32472"/>
              <a:gd name="adj2" fmla="val 123583"/>
              <a:gd name="adj3" fmla="val 16667"/>
            </a:avLst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>
                <a:solidFill>
                  <a:srgbClr val="1F497D"/>
                </a:solidFill>
              </a:rPr>
              <a:t>MapReduce</a:t>
            </a:r>
            <a:endParaRPr kumimoji="0" lang="ko-KR" altLang="en-US" sz="1800">
              <a:solidFill>
                <a:srgbClr val="1F497D"/>
              </a:solidFill>
            </a:endParaRPr>
          </a:p>
        </p:txBody>
      </p:sp>
      <p:sp>
        <p:nvSpPr>
          <p:cNvPr id="21197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Spark</a:t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1973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8717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Data Process Model   </a:t>
            </a:r>
            <a:endParaRPr lang="ko-KR" altLang="en-US" sz="1800" b="1" smtClean="0"/>
          </a:p>
        </p:txBody>
      </p:sp>
    </p:spTree>
    <p:extLst>
      <p:ext uri="{BB962C8B-B14F-4D97-AF65-F5344CB8AC3E}">
        <p14:creationId xmlns:p14="http://schemas.microsoft.com/office/powerpoint/2010/main" val="4209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99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Spark</a:t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299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70986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Data Process Model </a:t>
            </a:r>
            <a:endParaRPr lang="ko-KR" altLang="en-US" sz="1800" b="1" smtClean="0"/>
          </a:p>
        </p:txBody>
      </p:sp>
      <p:sp>
        <p:nvSpPr>
          <p:cNvPr id="212997" name="모서리가 둥근 사각형 설명선 3"/>
          <p:cNvSpPr>
            <a:spLocks noChangeArrowheads="1"/>
          </p:cNvSpPr>
          <p:nvPr/>
        </p:nvSpPr>
        <p:spPr bwMode="auto">
          <a:xfrm>
            <a:off x="4953000" y="1196975"/>
            <a:ext cx="2952750" cy="504825"/>
          </a:xfrm>
          <a:prstGeom prst="wedgeRoundRectCallout">
            <a:avLst>
              <a:gd name="adj1" fmla="val -7097"/>
              <a:gd name="adj2" fmla="val 126102"/>
              <a:gd name="adj3" fmla="val 16667"/>
            </a:avLst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en-US" sz="1800">
                <a:solidFill>
                  <a:srgbClr val="1F497D"/>
                </a:solidFill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339333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019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Spark</a:t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402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7671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runs on Hadoop Cluster</a:t>
            </a:r>
            <a:endParaRPr lang="ko-KR" altLang="en-US" sz="1800" b="1" smtClean="0"/>
          </a:p>
        </p:txBody>
      </p:sp>
    </p:spTree>
    <p:extLst>
      <p:ext uri="{BB962C8B-B14F-4D97-AF65-F5344CB8AC3E}">
        <p14:creationId xmlns:p14="http://schemas.microsoft.com/office/powerpoint/2010/main" val="393580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4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Spark</a:t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504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83527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Example : Log Mining</a:t>
            </a:r>
            <a:endParaRPr lang="ko-KR" altLang="en-US" sz="1800" b="1" smtClean="0"/>
          </a:p>
        </p:txBody>
      </p:sp>
    </p:spTree>
    <p:extLst>
      <p:ext uri="{BB962C8B-B14F-4D97-AF65-F5344CB8AC3E}">
        <p14:creationId xmlns:p14="http://schemas.microsoft.com/office/powerpoint/2010/main" val="72098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05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06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Spark</a:t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606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3924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성능 </a:t>
            </a:r>
            <a:r>
              <a:rPr lang="en-US" altLang="ko-KR" sz="1800" b="1" smtClean="0"/>
              <a:t>: Logistic Regression  </a:t>
            </a:r>
            <a:endParaRPr lang="ko-KR" altLang="en-US" sz="1800" b="1" smtClean="0"/>
          </a:p>
        </p:txBody>
      </p:sp>
    </p:spTree>
    <p:extLst>
      <p:ext uri="{BB962C8B-B14F-4D97-AF65-F5344CB8AC3E}">
        <p14:creationId xmlns:p14="http://schemas.microsoft.com/office/powerpoint/2010/main" val="379119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9829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</a:t>
            </a:r>
            <a:r>
              <a:rPr lang="ko-KR" altLang="en-US" sz="1800" b="1" smtClean="0"/>
              <a:t>기반 다양한 분석</a:t>
            </a:r>
            <a:r>
              <a:rPr lang="en-US" altLang="ko-KR" sz="1800" b="1" smtClean="0"/>
              <a:t> </a:t>
            </a:r>
            <a:endParaRPr lang="ko-KR" altLang="en-US" sz="1800" b="1" smtClean="0"/>
          </a:p>
        </p:txBody>
      </p:sp>
      <p:pic>
        <p:nvPicPr>
          <p:cNvPr id="2170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706563"/>
            <a:ext cx="7777163" cy="48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Spark</a:t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98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521176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초고속 인메모리 분석 툴 </a:t>
            </a:r>
            <a:r>
              <a:rPr lang="en-US" altLang="ko-KR" sz="1800" b="1" smtClean="0"/>
              <a:t>on Hadoop &amp; Hive </a:t>
            </a:r>
            <a:endParaRPr lang="ko-KR" altLang="en-US" sz="1800" b="1" smtClean="0"/>
          </a:p>
        </p:txBody>
      </p:sp>
      <p:grpSp>
        <p:nvGrpSpPr>
          <p:cNvPr id="218115" name="Group 3"/>
          <p:cNvGrpSpPr>
            <a:grpSpLocks/>
          </p:cNvGrpSpPr>
          <p:nvPr/>
        </p:nvGrpSpPr>
        <p:grpSpPr bwMode="auto">
          <a:xfrm>
            <a:off x="812800" y="1736725"/>
            <a:ext cx="8677275" cy="4860925"/>
            <a:chOff x="130" y="709"/>
            <a:chExt cx="6019" cy="3401"/>
          </a:xfrm>
        </p:grpSpPr>
        <p:pic>
          <p:nvPicPr>
            <p:cNvPr id="21811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" y="709"/>
              <a:ext cx="6019" cy="2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811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" y="3060"/>
              <a:ext cx="5694" cy="1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8116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Shark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73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4716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Hive </a:t>
            </a:r>
            <a:r>
              <a:rPr lang="ko-KR" altLang="en-US" sz="1800" b="1" smtClean="0"/>
              <a:t>통합</a:t>
            </a:r>
          </a:p>
        </p:txBody>
      </p:sp>
      <p:pic>
        <p:nvPicPr>
          <p:cNvPr id="2191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736725"/>
            <a:ext cx="3673475" cy="195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14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3463925"/>
            <a:ext cx="60134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992188" y="4581525"/>
            <a:ext cx="1363662" cy="503238"/>
          </a:xfrm>
          <a:prstGeom prst="wedgeRoundRectCallout">
            <a:avLst>
              <a:gd name="adj1" fmla="val 42141"/>
              <a:gd name="adj2" fmla="val -212157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1800" b="0" dirty="0">
                <a:solidFill>
                  <a:srgbClr val="C00000"/>
                </a:solidFill>
              </a:rPr>
              <a:t>Hive</a:t>
            </a:r>
            <a:endParaRPr kumimoji="0" lang="ko-KR" altLang="en-US" sz="1800" b="0" dirty="0">
              <a:solidFill>
                <a:srgbClr val="C00000"/>
              </a:solidFill>
            </a:endParaRPr>
          </a:p>
        </p:txBody>
      </p:sp>
      <p:sp>
        <p:nvSpPr>
          <p:cNvPr id="21914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Shark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9143" name="모서리가 둥근 사각형 설명선 3"/>
          <p:cNvSpPr>
            <a:spLocks noChangeArrowheads="1"/>
          </p:cNvSpPr>
          <p:nvPr/>
        </p:nvSpPr>
        <p:spPr bwMode="auto">
          <a:xfrm>
            <a:off x="4953000" y="1520825"/>
            <a:ext cx="2952750" cy="936625"/>
          </a:xfrm>
          <a:prstGeom prst="wedgeRoundRectCallout">
            <a:avLst>
              <a:gd name="adj1" fmla="val 3227"/>
              <a:gd name="adj2" fmla="val 141185"/>
              <a:gd name="adj3" fmla="val 16667"/>
            </a:avLst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en-US" sz="1800">
                <a:solidFill>
                  <a:srgbClr val="1F497D"/>
                </a:solidFill>
              </a:rPr>
              <a:t>Shark is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en-US" sz="1800">
                <a:solidFill>
                  <a:srgbClr val="1F497D"/>
                </a:solidFill>
              </a:rPr>
              <a:t>Hive + Spark</a:t>
            </a:r>
          </a:p>
        </p:txBody>
      </p:sp>
    </p:spTree>
    <p:extLst>
      <p:ext uri="{BB962C8B-B14F-4D97-AF65-F5344CB8AC3E}">
        <p14:creationId xmlns:p14="http://schemas.microsoft.com/office/powerpoint/2010/main" val="282407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6779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</a:t>
            </a:r>
            <a:r>
              <a:rPr lang="ko-KR" altLang="en-US" sz="1800" b="1" smtClean="0"/>
              <a:t>통합</a:t>
            </a:r>
            <a:r>
              <a:rPr lang="en-US" altLang="ko-KR" sz="1800" b="1" smtClean="0"/>
              <a:t> </a:t>
            </a:r>
            <a:endParaRPr lang="ko-KR" altLang="en-US" sz="1800" b="1" smtClean="0"/>
          </a:p>
        </p:txBody>
      </p:sp>
      <p:grpSp>
        <p:nvGrpSpPr>
          <p:cNvPr id="220163" name="Group 3"/>
          <p:cNvGrpSpPr>
            <a:grpSpLocks/>
          </p:cNvGrpSpPr>
          <p:nvPr/>
        </p:nvGrpSpPr>
        <p:grpSpPr bwMode="auto">
          <a:xfrm>
            <a:off x="812800" y="1736725"/>
            <a:ext cx="8677275" cy="4860925"/>
            <a:chOff x="512" y="1094"/>
            <a:chExt cx="5689" cy="2842"/>
          </a:xfrm>
        </p:grpSpPr>
        <p:pic>
          <p:nvPicPr>
            <p:cNvPr id="22016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" y="1094"/>
              <a:ext cx="5689" cy="2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016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" y="2018"/>
              <a:ext cx="5356" cy="19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0164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Shark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0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8875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하이브리드 </a:t>
            </a:r>
            <a:r>
              <a:rPr lang="en-US" altLang="ko-KR" sz="1800" b="1" smtClean="0"/>
              <a:t>BI</a:t>
            </a:r>
            <a:endParaRPr lang="ko-KR" altLang="en-US" sz="1800" b="1" smtClean="0"/>
          </a:p>
        </p:txBody>
      </p:sp>
      <p:pic>
        <p:nvPicPr>
          <p:cNvPr id="1556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8" y="1628775"/>
            <a:ext cx="8677275" cy="504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65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>
                <a:solidFill>
                  <a:srgbClr val="FFFFFF"/>
                </a:solidFill>
              </a:rPr>
              <a:t>생태계 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984250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성능</a:t>
            </a:r>
            <a:r>
              <a:rPr lang="en-US" altLang="ko-KR" sz="1800" b="1" smtClean="0"/>
              <a:t> </a:t>
            </a:r>
            <a:endParaRPr lang="ko-KR" altLang="en-US" sz="1800" b="1" smtClean="0"/>
          </a:p>
        </p:txBody>
      </p:sp>
      <p:pic>
        <p:nvPicPr>
          <p:cNvPr id="2211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8" y="1196975"/>
            <a:ext cx="5303837" cy="271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8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3176588"/>
            <a:ext cx="5927725" cy="342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189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Shark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4410075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Shark Next Step : Streaming Spark  </a:t>
            </a:r>
            <a:endParaRPr lang="ko-KR" altLang="en-US" sz="1800" b="1" smtClean="0"/>
          </a:p>
        </p:txBody>
      </p:sp>
      <p:pic>
        <p:nvPicPr>
          <p:cNvPr id="2222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39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21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Shark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직사각형 2"/>
          <p:cNvSpPr>
            <a:spLocks noChangeArrowheads="1"/>
          </p:cNvSpPr>
          <p:nvPr/>
        </p:nvSpPr>
        <p:spPr bwMode="auto">
          <a:xfrm>
            <a:off x="415925" y="1196975"/>
            <a:ext cx="6075363" cy="275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실습</a:t>
            </a:r>
            <a:endParaRPr lang="en-US" altLang="ko-KR" sz="1800">
              <a:solidFill>
                <a:srgbClr val="000000"/>
              </a:solidFill>
            </a:endParaRPr>
          </a:p>
          <a:p>
            <a:pPr marL="441325" lvl="1" indent="-177800">
              <a:buFont typeface="Wingdings" pitchFamily="2" charset="2"/>
              <a:buNone/>
            </a:pPr>
            <a:r>
              <a:rPr lang="en-US" altLang="ko-KR" sz="1600" b="0">
                <a:solidFill>
                  <a:srgbClr val="000000"/>
                </a:solidFill>
              </a:rPr>
              <a:t>1. Dependencies</a:t>
            </a:r>
          </a:p>
          <a:p>
            <a:pPr marL="603250" lvl="2" indent="-160338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Scala 2.9.3</a:t>
            </a:r>
          </a:p>
          <a:p>
            <a:pPr marL="603250" lvl="2" indent="-160338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Spark 0.8.0</a:t>
            </a:r>
          </a:p>
          <a:p>
            <a:pPr marL="603250" lvl="2" indent="-160338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OpenJDK 7, Oracle HotSpot JDK 7, or Oracle HotSpot JDK 6u23+</a:t>
            </a:r>
          </a:p>
          <a:p>
            <a:pPr marL="603250" lvl="2" indent="-160338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The Shark-specific Hive JAR (based on Hive 0.9)</a:t>
            </a:r>
          </a:p>
          <a:p>
            <a:pPr marL="603250" lvl="2" indent="-160338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A HDFS cluster</a:t>
            </a:r>
          </a:p>
          <a:p>
            <a:pPr marL="441325" lvl="1" indent="-177800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</p:txBody>
      </p:sp>
      <p:sp>
        <p:nvSpPr>
          <p:cNvPr id="22323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Shark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직사각형 2"/>
          <p:cNvSpPr>
            <a:spLocks noChangeArrowheads="1"/>
          </p:cNvSpPr>
          <p:nvPr/>
        </p:nvSpPr>
        <p:spPr bwMode="auto">
          <a:xfrm>
            <a:off x="415925" y="1196975"/>
            <a:ext cx="5532438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실습</a:t>
            </a:r>
            <a:endParaRPr lang="en-US" altLang="ko-KR" sz="1800">
              <a:solidFill>
                <a:srgbClr val="000000"/>
              </a:solidFill>
            </a:endParaRPr>
          </a:p>
          <a:p>
            <a:pPr marL="441325" lvl="1" indent="-177800">
              <a:buFont typeface="Wingdings" pitchFamily="2" charset="2"/>
              <a:buNone/>
            </a:pPr>
            <a:r>
              <a:rPr lang="en-US" altLang="ko-KR" sz="1600" b="0">
                <a:solidFill>
                  <a:srgbClr val="000000"/>
                </a:solidFill>
              </a:rPr>
              <a:t>2. </a:t>
            </a:r>
            <a:r>
              <a:rPr lang="ko-KR" altLang="en-US" sz="1600" b="0">
                <a:solidFill>
                  <a:srgbClr val="000000"/>
                </a:solidFill>
              </a:rPr>
              <a:t>서비스 </a:t>
            </a:r>
            <a:r>
              <a:rPr lang="en-US" altLang="ko-KR" sz="1600" b="0">
                <a:solidFill>
                  <a:srgbClr val="000000"/>
                </a:solidFill>
              </a:rPr>
              <a:t>Start</a:t>
            </a:r>
          </a:p>
          <a:p>
            <a:pPr marL="603250" lvl="2" indent="-160338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1) Spark </a:t>
            </a:r>
            <a:r>
              <a:rPr lang="ko-KR" altLang="en-US" b="0">
                <a:solidFill>
                  <a:srgbClr val="000000"/>
                </a:solidFill>
              </a:rPr>
              <a:t>서비스 </a:t>
            </a:r>
            <a:r>
              <a:rPr lang="en-US" altLang="ko-KR" b="0">
                <a:solidFill>
                  <a:srgbClr val="000000"/>
                </a:solidFill>
              </a:rPr>
              <a:t>Start</a:t>
            </a:r>
          </a:p>
          <a:p>
            <a:pPr marL="757238" lvl="3" indent="-152400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$ spark/bin/start-all.sh</a:t>
            </a:r>
          </a:p>
          <a:p>
            <a:pPr marL="757238" lvl="3" indent="-152400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$ jps</a:t>
            </a:r>
          </a:p>
          <a:p>
            <a:pPr marL="757238" lvl="3" indent="-152400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endParaRPr lang="en-US" altLang="ko-KR" b="0">
              <a:solidFill>
                <a:srgbClr val="000000"/>
              </a:solidFill>
            </a:endParaRPr>
          </a:p>
          <a:p>
            <a:pPr marL="757238" lvl="3" indent="-152400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31162 Master</a:t>
            </a:r>
          </a:p>
          <a:p>
            <a:pPr marL="757238" lvl="3" indent="-152400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31288 Worker</a:t>
            </a:r>
          </a:p>
          <a:p>
            <a:pPr marL="757238" lvl="3" indent="-152400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endParaRPr lang="en-US" altLang="ko-KR" b="0">
              <a:solidFill>
                <a:srgbClr val="000000"/>
              </a:solidFill>
            </a:endParaRPr>
          </a:p>
          <a:p>
            <a:pPr marL="603250" lvl="2" indent="-160338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2) Shark </a:t>
            </a:r>
            <a:r>
              <a:rPr lang="ko-KR" altLang="en-US" b="0">
                <a:solidFill>
                  <a:srgbClr val="000000"/>
                </a:solidFill>
              </a:rPr>
              <a:t>서비스 </a:t>
            </a:r>
            <a:r>
              <a:rPr lang="en-US" altLang="ko-KR" b="0">
                <a:solidFill>
                  <a:srgbClr val="000000"/>
                </a:solidFill>
              </a:rPr>
              <a:t>Start</a:t>
            </a:r>
          </a:p>
          <a:p>
            <a:pPr marL="757238" lvl="3" indent="-152400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$ shark/shark-0.8.0/bin/shark --service sharkserver 8181 &amp;</a:t>
            </a:r>
            <a:br>
              <a:rPr lang="en-US" altLang="ko-KR" b="0">
                <a:solidFill>
                  <a:srgbClr val="000000"/>
                </a:solidFill>
              </a:rPr>
            </a:br>
            <a:endParaRPr lang="en-US" altLang="ko-KR" b="0">
              <a:solidFill>
                <a:srgbClr val="000000"/>
              </a:solidFill>
            </a:endParaRPr>
          </a:p>
          <a:p>
            <a:pPr marL="441325" lvl="1" indent="-177800">
              <a:buFont typeface="Wingdings" pitchFamily="2" charset="2"/>
              <a:buNone/>
            </a:pPr>
            <a:r>
              <a:rPr lang="en-US" altLang="ko-KR" sz="1600" b="0">
                <a:solidFill>
                  <a:srgbClr val="000000"/>
                </a:solidFill>
              </a:rPr>
              <a:t>3. Shark Client Shell</a:t>
            </a:r>
          </a:p>
          <a:p>
            <a:pPr marL="603250" lvl="2" indent="-160338">
              <a:buFont typeface="맑은 고딕" pitchFamily="50" charset="-127"/>
              <a:buNone/>
            </a:pPr>
            <a:r>
              <a:rPr lang="en-US" altLang="ko-KR" b="0">
                <a:solidFill>
                  <a:srgbClr val="000000"/>
                </a:solidFill>
              </a:rPr>
              <a:t>	$ shark/shark-0.8.0/bin/shark -h localhost -p 8181</a:t>
            </a:r>
            <a:br>
              <a:rPr lang="en-US" altLang="ko-KR" b="0">
                <a:solidFill>
                  <a:srgbClr val="000000"/>
                </a:solidFill>
              </a:rPr>
            </a:br>
            <a:endParaRPr lang="en-US" altLang="ko-KR" b="0">
              <a:solidFill>
                <a:srgbClr val="000000"/>
              </a:solidFill>
            </a:endParaRPr>
          </a:p>
        </p:txBody>
      </p:sp>
      <p:sp>
        <p:nvSpPr>
          <p:cNvPr id="224259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Shark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891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User Manual  </a:t>
            </a:r>
            <a:endParaRPr lang="ko-KR" altLang="en-US" sz="1800" b="1" smtClean="0"/>
          </a:p>
        </p:txBody>
      </p:sp>
      <p:pic>
        <p:nvPicPr>
          <p:cNvPr id="2252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7127875" cy="485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284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Shark</a:t>
            </a: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900238"/>
            <a:ext cx="8763000" cy="134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3897313"/>
            <a:ext cx="8740775" cy="175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6308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2. Shark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26309" name="직사각형 2"/>
          <p:cNvSpPr>
            <a:spLocks noChangeArrowheads="1"/>
          </p:cNvSpPr>
          <p:nvPr/>
        </p:nvSpPr>
        <p:spPr bwMode="auto">
          <a:xfrm>
            <a:off x="415925" y="1196975"/>
            <a:ext cx="2432050" cy="298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ko-KR" altLang="ko-KR" sz="1800">
                <a:solidFill>
                  <a:srgbClr val="000000"/>
                </a:solidFill>
              </a:rPr>
              <a:t>Shark Shell </a:t>
            </a:r>
            <a:endParaRPr lang="en-US" altLang="ko-KR" sz="1800">
              <a:solidFill>
                <a:srgbClr val="000000"/>
              </a:solidFill>
            </a:endParaRPr>
          </a:p>
          <a:p>
            <a:pPr marL="441325" lvl="1" indent="-177800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Shark CLI </a:t>
            </a:r>
          </a:p>
          <a:p>
            <a:pPr marL="441325" lvl="1" indent="-177800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marL="441325" lvl="1" indent="-177800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marL="441325" lvl="1" indent="-177800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marL="441325" lvl="1" indent="-177800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marL="441325" lvl="1" indent="-177800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Spark &amp; Scala Shell</a:t>
            </a:r>
          </a:p>
          <a:p>
            <a:pPr marL="441325" lvl="1" indent="-177800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ko-KR" altLang="en-US" sz="4000" smtClean="0">
                <a:solidFill>
                  <a:prstClr val="black"/>
                </a:solidFill>
              </a:rPr>
              <a:t>감사합니다</a:t>
            </a:r>
            <a:r>
              <a:rPr lang="en-US" altLang="ko-KR" sz="4000" smtClean="0">
                <a:solidFill>
                  <a:prstClr val="black"/>
                </a:solidFill>
              </a:rPr>
              <a:t>.</a:t>
            </a:r>
            <a:endParaRPr lang="ko-KR" altLang="en-US" sz="40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18875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하이브리드 </a:t>
            </a:r>
            <a:r>
              <a:rPr lang="en-US" altLang="ko-KR" sz="1800" b="1" smtClean="0"/>
              <a:t>BI</a:t>
            </a:r>
            <a:endParaRPr lang="ko-KR" altLang="en-US" sz="1800" b="1" smtClean="0"/>
          </a:p>
        </p:txBody>
      </p:sp>
      <p:pic>
        <p:nvPicPr>
          <p:cNvPr id="1566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46250"/>
            <a:ext cx="867727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6676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>
                <a:solidFill>
                  <a:srgbClr val="FFFFFF"/>
                </a:solidFill>
              </a:rPr>
              <a:t>생태계 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192213"/>
            <a:ext cx="504983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Process : Batch &amp; Interactive &amp; Real-Time</a:t>
            </a:r>
            <a:endParaRPr lang="ko-KR" altLang="en-US" sz="1800" b="1" smtClean="0"/>
          </a:p>
        </p:txBody>
      </p:sp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636713"/>
            <a:ext cx="9001125" cy="484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700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1. </a:t>
            </a:r>
            <a:r>
              <a:rPr lang="ko-KR" altLang="en-US" sz="3000">
                <a:solidFill>
                  <a:srgbClr val="FFFFFF"/>
                </a:solidFill>
              </a:rPr>
              <a:t>하둡 </a:t>
            </a:r>
            <a:r>
              <a:rPr lang="en-US" altLang="ko-KR" sz="3000">
                <a:solidFill>
                  <a:srgbClr val="FFFFFF"/>
                </a:solidFill>
              </a:rPr>
              <a:t>2.0 </a:t>
            </a:r>
            <a:r>
              <a:rPr lang="ko-KR" altLang="en-US" sz="3000">
                <a:solidFill>
                  <a:srgbClr val="FFFFFF"/>
                </a:solidFill>
              </a:rPr>
              <a:t>생태계 개요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하둡 </a:t>
            </a:r>
            <a:r>
              <a:rPr lang="en-US" altLang="ko-KR" sz="3000" b="1" smtClean="0">
                <a:solidFill>
                  <a:schemeClr val="bg1"/>
                </a:solidFill>
              </a:rPr>
              <a:t>2.0 </a:t>
            </a:r>
            <a:r>
              <a:rPr lang="ko-KR" altLang="en-US" sz="3000" b="1" smtClean="0">
                <a:solidFill>
                  <a:schemeClr val="bg1"/>
                </a:solidFill>
              </a:rPr>
              <a:t>생태계 개요</a:t>
            </a:r>
          </a:p>
        </p:txBody>
      </p:sp>
      <p:sp>
        <p:nvSpPr>
          <p:cNvPr id="158723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587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725" name="제목 1"/>
          <p:cNvSpPr>
            <a:spLocks/>
          </p:cNvSpPr>
          <p:nvPr/>
        </p:nvSpPr>
        <p:spPr bwMode="auto">
          <a:xfrm>
            <a:off x="415925" y="1208088"/>
            <a:ext cx="31654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하둡 </a:t>
            </a:r>
            <a:r>
              <a:rPr lang="en-US" altLang="ko-KR" sz="1800">
                <a:solidFill>
                  <a:srgbClr val="000000"/>
                </a:solidFill>
              </a:rPr>
              <a:t>1.0</a:t>
            </a:r>
            <a:r>
              <a:rPr lang="ko-KR" altLang="en-US" sz="1800">
                <a:solidFill>
                  <a:srgbClr val="000000"/>
                </a:solidFill>
              </a:rPr>
              <a:t>에서 </a:t>
            </a:r>
            <a:r>
              <a:rPr lang="en-US" altLang="ko-KR" sz="1800">
                <a:solidFill>
                  <a:srgbClr val="000000"/>
                </a:solidFill>
              </a:rPr>
              <a:t>2.0</a:t>
            </a:r>
            <a:r>
              <a:rPr lang="ko-KR" altLang="en-US" sz="1800">
                <a:solidFill>
                  <a:srgbClr val="000000"/>
                </a:solidFill>
              </a:rPr>
              <a:t>으로 발전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9_Office 테마">
  <a:themeElements>
    <a:clrScheme name="15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0_Office 테마">
  <a:themeElements>
    <a:clrScheme name="14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1_Office 테마">
  <a:themeElements>
    <a:clrScheme name="14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2_Office 테마">
  <a:themeElements>
    <a:clrScheme name="15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5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3_Office 테마">
  <a:themeElements>
    <a:clrScheme name="16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4_Office 테마">
  <a:themeElements>
    <a:clrScheme name="16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</TotalTime>
  <Words>4883</Words>
  <Application>Microsoft Office PowerPoint</Application>
  <PresentationFormat>A4 용지(210x297mm)</PresentationFormat>
  <Paragraphs>942</Paragraphs>
  <Slides>66</Slides>
  <Notes>60</Notes>
  <HiddenSlides>0</HiddenSlides>
  <MMClips>0</MMClips>
  <ScaleCrop>false</ScaleCrop>
  <HeadingPairs>
    <vt:vector size="4" baseType="variant">
      <vt:variant>
        <vt:lpstr>테마</vt:lpstr>
      </vt:variant>
      <vt:variant>
        <vt:i4>9</vt:i4>
      </vt:variant>
      <vt:variant>
        <vt:lpstr>슬라이드 제목</vt:lpstr>
      </vt:variant>
      <vt:variant>
        <vt:i4>66</vt:i4>
      </vt:variant>
    </vt:vector>
  </HeadingPairs>
  <TitlesOfParts>
    <vt:vector size="75" baseType="lpstr">
      <vt:lpstr>디자인 사용자 지정</vt:lpstr>
      <vt:lpstr>19_Office 테마</vt:lpstr>
      <vt:lpstr>20_Office 테마</vt:lpstr>
      <vt:lpstr>21_Office 테마</vt:lpstr>
      <vt:lpstr>22_Office 테마</vt:lpstr>
      <vt:lpstr>1_디자인 사용자 지정</vt:lpstr>
      <vt:lpstr>23_Office 테마</vt:lpstr>
      <vt:lpstr>24_Office 테마</vt:lpstr>
      <vt:lpstr>2_디자인 사용자 지정</vt:lpstr>
      <vt:lpstr>PowerPoint 프레젠테이션</vt:lpstr>
      <vt:lpstr>1. 하둡 2.0 생태계 개요</vt:lpstr>
      <vt:lpstr>Hadoop App Store Layer</vt:lpstr>
      <vt:lpstr>BI</vt:lpstr>
      <vt:lpstr>하이브리드 BI</vt:lpstr>
      <vt:lpstr>하이브리드 BI</vt:lpstr>
      <vt:lpstr>하이브리드 BI</vt:lpstr>
      <vt:lpstr>Process : Batch &amp; Interactive &amp; Real-Time</vt:lpstr>
      <vt:lpstr>1. 하둡 2.0 생태계 개요</vt:lpstr>
      <vt:lpstr>PowerPoint 프레젠테이션</vt:lpstr>
      <vt:lpstr>하둡 1.0과 2.0</vt:lpstr>
      <vt:lpstr>YARN as Cluster Operating System</vt:lpstr>
      <vt:lpstr>자원관리</vt:lpstr>
      <vt:lpstr>빅데이터 분석은 Hadooooooo … ooooooooooop 으로</vt:lpstr>
      <vt:lpstr>Tez</vt:lpstr>
      <vt:lpstr>아키텍처</vt:lpstr>
      <vt:lpstr>DataFlow : DAG</vt:lpstr>
      <vt:lpstr>Only Single Job</vt:lpstr>
      <vt:lpstr>MapReduce Job DAG</vt:lpstr>
      <vt:lpstr>In-Memory</vt:lpstr>
      <vt:lpstr>Sevice as Tez</vt:lpstr>
      <vt:lpstr>4. Stinger      </vt:lpstr>
      <vt:lpstr>Stinger Loadmap</vt:lpstr>
      <vt:lpstr>Speed</vt:lpstr>
      <vt:lpstr>ORC File Format</vt:lpstr>
      <vt:lpstr>SQL</vt:lpstr>
      <vt:lpstr>PowerPoint 프레젠테이션</vt:lpstr>
      <vt:lpstr>SQL 기반의 데이터 분석 문제점과 대안</vt:lpstr>
      <vt:lpstr>SQL 기반의 데이터 분석 문제점과 대안</vt:lpstr>
      <vt:lpstr>SQL 기반의 데이터 분석 문제점과 대안</vt:lpstr>
      <vt:lpstr>SQL 기반의 데이터 분석 문제점과 대안</vt:lpstr>
      <vt:lpstr>SQL 기반의 데이터 분석 문제점과 대안</vt:lpstr>
      <vt:lpstr>S/W </vt:lpstr>
      <vt:lpstr>PowerPoint 프레젠테이션</vt:lpstr>
      <vt:lpstr>PowerPoint 프레젠테이션</vt:lpstr>
      <vt:lpstr>PowerPoint 프레젠테이션</vt:lpstr>
      <vt:lpstr>실습</vt:lpstr>
      <vt:lpstr>PowerPoint 프레젠테이션</vt:lpstr>
      <vt:lpstr>PowerPoint 프레젠테이션</vt:lpstr>
      <vt:lpstr>PowerPoint 프레젠테이션</vt:lpstr>
      <vt:lpstr>아키텍처</vt:lpstr>
      <vt:lpstr>Query Execution Flow </vt:lpstr>
      <vt:lpstr>PowerPoint 프레젠테이션</vt:lpstr>
      <vt:lpstr>PowerPoint 프레젠테이션</vt:lpstr>
      <vt:lpstr>PowerPoint 프레젠테이션</vt:lpstr>
      <vt:lpstr>1. Spark </vt:lpstr>
      <vt:lpstr>1. Spark </vt:lpstr>
      <vt:lpstr>Spark vs Hadoop : Word Count </vt:lpstr>
      <vt:lpstr>구성요소  </vt:lpstr>
      <vt:lpstr>Process &amp; Scheduling  </vt:lpstr>
      <vt:lpstr>Data Process Model   </vt:lpstr>
      <vt:lpstr>Data Process Model </vt:lpstr>
      <vt:lpstr>Spark runs on Hadoop Cluster</vt:lpstr>
      <vt:lpstr>Example : Log Mining</vt:lpstr>
      <vt:lpstr>성능 : Logistic Regression  </vt:lpstr>
      <vt:lpstr>Spark 기반 다양한 분석 </vt:lpstr>
      <vt:lpstr>초고속 인메모리 분석 툴 on Hadoop &amp; Hive </vt:lpstr>
      <vt:lpstr>Hive 통합</vt:lpstr>
      <vt:lpstr>Spark 통합 </vt:lpstr>
      <vt:lpstr>성능 </vt:lpstr>
      <vt:lpstr>Shark Next Step : Streaming Spark  </vt:lpstr>
      <vt:lpstr>PowerPoint 프레젠테이션</vt:lpstr>
      <vt:lpstr>PowerPoint 프레젠테이션</vt:lpstr>
      <vt:lpstr>User Manual 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빅데이타 개발자 과정</dc:title>
  <dc:creator>장형석</dc:creator>
  <cp:lastModifiedBy>hsjang</cp:lastModifiedBy>
  <cp:revision>118</cp:revision>
  <dcterms:created xsi:type="dcterms:W3CDTF">2012-04-02T02:40:52Z</dcterms:created>
  <dcterms:modified xsi:type="dcterms:W3CDTF">2016-04-27T07:57:31Z</dcterms:modified>
</cp:coreProperties>
</file>